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57" r:id="rId4"/>
    <p:sldId id="270" r:id="rId5"/>
    <p:sldId id="259" r:id="rId6"/>
    <p:sldId id="282" r:id="rId7"/>
    <p:sldId id="272" r:id="rId8"/>
    <p:sldId id="273" r:id="rId9"/>
    <p:sldId id="275" r:id="rId10"/>
    <p:sldId id="274" r:id="rId11"/>
    <p:sldId id="293" r:id="rId12"/>
    <p:sldId id="262" r:id="rId13"/>
    <p:sldId id="261" r:id="rId14"/>
    <p:sldId id="263" r:id="rId15"/>
    <p:sldId id="276" r:id="rId16"/>
    <p:sldId id="277" r:id="rId17"/>
    <p:sldId id="278" r:id="rId18"/>
    <p:sldId id="280" r:id="rId19"/>
    <p:sldId id="281" r:id="rId20"/>
    <p:sldId id="279" r:id="rId21"/>
    <p:sldId id="283" r:id="rId22"/>
    <p:sldId id="284" r:id="rId23"/>
    <p:sldId id="285" r:id="rId24"/>
    <p:sldId id="287" r:id="rId25"/>
    <p:sldId id="286" r:id="rId26"/>
    <p:sldId id="288" r:id="rId27"/>
    <p:sldId id="264" r:id="rId28"/>
    <p:sldId id="265" r:id="rId29"/>
    <p:sldId id="289" r:id="rId30"/>
    <p:sldId id="290" r:id="rId31"/>
    <p:sldId id="291" r:id="rId32"/>
    <p:sldId id="292" r:id="rId33"/>
    <p:sldId id="294" r:id="rId34"/>
    <p:sldId id="269" r:id="rId35"/>
    <p:sldId id="267" r:id="rId36"/>
    <p:sldId id="268" r:id="rId37"/>
    <p:sldId id="271"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1" d="100"/>
          <a:sy n="101" d="100"/>
        </p:scale>
        <p:origin x="-26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0DDA5B-6CF1-4CE2-B5D3-64D0F2BE96AC}" type="datetimeFigureOut">
              <a:rPr lang="zh-CN" altLang="en-US" smtClean="0"/>
              <a:pPr/>
              <a:t>2012-4-23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6F9988-182A-4FDA-8B95-B78CC516322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E704F34-3DF7-4D18-8FF1-F9123EA674EE}" type="slidenum">
              <a:rPr lang="en-US" altLang="zh-CN" sz="1200"/>
              <a:pPr algn="r"/>
              <a:t>9</a:t>
            </a:fld>
            <a:endParaRPr lang="en-US" altLang="zh-CN" sz="1200"/>
          </a:p>
        </p:txBody>
      </p:sp>
      <p:sp>
        <p:nvSpPr>
          <p:cNvPr id="2150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69E7860-7C05-4933-A52E-DD01AE047984}" type="slidenum">
              <a:rPr lang="en-US" altLang="zh-CN" sz="1200"/>
              <a:pPr algn="r"/>
              <a:t>9</a:t>
            </a:fld>
            <a:endParaRPr lang="en-US" altLang="zh-CN" sz="1200"/>
          </a:p>
        </p:txBody>
      </p:sp>
      <p:sp>
        <p:nvSpPr>
          <p:cNvPr id="21508" name="Rectangle 2"/>
          <p:cNvSpPr>
            <a:spLocks noGrp="1" noRot="1" noChangeAspect="1" noChangeArrowheads="1" noTextEdit="1"/>
          </p:cNvSpPr>
          <p:nvPr>
            <p:ph type="sldImg"/>
          </p:nvPr>
        </p:nvSpPr>
        <p:spPr>
          <a:ln/>
        </p:spPr>
      </p:sp>
      <p:sp>
        <p:nvSpPr>
          <p:cNvPr id="21509"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D483B265-BC6F-498B-94EE-4148628665D3}" type="slidenum">
              <a:rPr lang="en-US" altLang="zh-CN" smtClean="0"/>
              <a:pPr/>
              <a:t>37</a:t>
            </a:fld>
            <a:endParaRPr lang="en-US" altLang="zh-CN" smtClean="0"/>
          </a:p>
        </p:txBody>
      </p:sp>
      <p:sp>
        <p:nvSpPr>
          <p:cNvPr id="9421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1E340E1-B6E2-4B49-A88E-3280ED9F07ED}" type="slidenum">
              <a:rPr lang="en-US" altLang="zh-CN" sz="1200"/>
              <a:pPr algn="r"/>
              <a:t>37</a:t>
            </a:fld>
            <a:endParaRPr lang="en-US" altLang="zh-CN" sz="1200"/>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6DF5671-9526-44F4-8507-C05612F69FE8}" type="datetimeFigureOut">
              <a:rPr lang="zh-CN" altLang="en-US" smtClean="0"/>
              <a:pPr/>
              <a:t>2012-4-23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B0425D-1582-4699-81FC-2CDA5BB9242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DF5671-9526-44F4-8507-C05612F69FE8}" type="datetimeFigureOut">
              <a:rPr lang="zh-CN" altLang="en-US" smtClean="0"/>
              <a:pPr/>
              <a:t>2012-4-23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B0425D-1582-4699-81FC-2CDA5BB9242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jpe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jpeg"/><Relationship Id="rId7"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25.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e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3.png"/><Relationship Id="rId3" Type="http://schemas.openxmlformats.org/officeDocument/2006/relationships/image" Target="../media/image60.jpeg"/><Relationship Id="rId7" Type="http://schemas.openxmlformats.org/officeDocument/2006/relationships/image" Target="../media/image50.png"/><Relationship Id="rId12"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2.png"/><Relationship Id="rId5" Type="http://schemas.openxmlformats.org/officeDocument/2006/relationships/image" Target="../media/image55.png"/><Relationship Id="rId10" Type="http://schemas.openxmlformats.org/officeDocument/2006/relationships/image" Target="../media/image61.png"/><Relationship Id="rId4" Type="http://schemas.openxmlformats.org/officeDocument/2006/relationships/image" Target="../media/image4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10" Type="http://schemas.openxmlformats.org/officeDocument/2006/relationships/image" Target="../media/image63.png"/><Relationship Id="rId4" Type="http://schemas.openxmlformats.org/officeDocument/2006/relationships/image" Target="../media/image77.jpeg"/><Relationship Id="rId9" Type="http://schemas.openxmlformats.org/officeDocument/2006/relationships/image" Target="../media/image82.jpeg"/></Relationships>
</file>

<file path=ppt/slides/_rels/slide3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8" Type="http://schemas.openxmlformats.org/officeDocument/2006/relationships/hyperlink" Target="http://www.grandcl.com/" TargetMode="External"/><Relationship Id="rId13" Type="http://schemas.openxmlformats.org/officeDocument/2006/relationships/image" Target="../media/image13.jpe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hyperlink" Target="http://www.hnatour.com/" TargetMode="External"/><Relationship Id="rId17" Type="http://schemas.openxmlformats.org/officeDocument/2006/relationships/image" Target="../media/image17.jpeg"/><Relationship Id="rId2" Type="http://schemas.openxmlformats.org/officeDocument/2006/relationships/image" Target="../media/image2.jpeg"/><Relationship Id="rId16"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jpe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hyperlink" Target="http://www.besttone.com.cn/" TargetMode="External"/><Relationship Id="rId4" Type="http://schemas.openxmlformats.org/officeDocument/2006/relationships/image" Target="../media/image7.jpeg"/><Relationship Id="rId9" Type="http://schemas.openxmlformats.org/officeDocument/2006/relationships/image" Target="../media/image11.jpeg"/><Relationship Id="rId14" Type="http://schemas.openxmlformats.org/officeDocument/2006/relationships/image" Target="../media/image14.jpe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500430" y="1643050"/>
            <a:ext cx="4857784" cy="646331"/>
          </a:xfrm>
          <a:prstGeom prst="rect">
            <a:avLst/>
          </a:prstGeom>
          <a:noFill/>
        </p:spPr>
        <p:txBody>
          <a:bodyPr wrap="square" rtlCol="0">
            <a:spAutoFit/>
          </a:bodyPr>
          <a:lstStyle/>
          <a:p>
            <a:r>
              <a:rPr lang="zh-CN" altLang="en-US" sz="3600" b="1" dirty="0" smtClean="0">
                <a:solidFill>
                  <a:schemeClr val="bg1"/>
                </a:solidFill>
                <a:latin typeface="黑体" pitchFamily="2" charset="-122"/>
                <a:ea typeface="黑体" pitchFamily="2" charset="-122"/>
              </a:rPr>
              <a:t>渤海易生综合解决方案</a:t>
            </a:r>
            <a:endParaRPr lang="zh-CN" altLang="en-US" sz="3600" b="1" dirty="0">
              <a:solidFill>
                <a:schemeClr val="bg1"/>
              </a:solidFill>
              <a:latin typeface="黑体" pitchFamily="2" charset="-122"/>
              <a:ea typeface="黑体" pitchFamily="2" charset="-122"/>
            </a:endParaRPr>
          </a:p>
        </p:txBody>
      </p:sp>
      <p:sp>
        <p:nvSpPr>
          <p:cNvPr id="3" name="TextBox 2"/>
          <p:cNvSpPr txBox="1"/>
          <p:nvPr/>
        </p:nvSpPr>
        <p:spPr>
          <a:xfrm>
            <a:off x="5786446" y="2285992"/>
            <a:ext cx="3071834" cy="369332"/>
          </a:xfrm>
          <a:prstGeom prst="rect">
            <a:avLst/>
          </a:prstGeom>
          <a:noFill/>
        </p:spPr>
        <p:txBody>
          <a:bodyPr wrap="square" rtlCol="0">
            <a:spAutoFit/>
          </a:bodyPr>
          <a:lstStyle/>
          <a:p>
            <a:r>
              <a:rPr lang="zh-CN" altLang="en-US" b="1" dirty="0" smtClean="0">
                <a:latin typeface="华文楷体" pitchFamily="2" charset="-122"/>
                <a:ea typeface="华文楷体" pitchFamily="2" charset="-122"/>
              </a:rPr>
              <a:t>渤海易生商务服务有限公司</a:t>
            </a:r>
            <a:endParaRPr lang="zh-CN" altLang="en-US" b="1" dirty="0">
              <a:latin typeface="华文楷体" pitchFamily="2" charset="-122"/>
              <a:ea typeface="华文楷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a:off x="5638800" y="1676400"/>
            <a:ext cx="3352800" cy="3970338"/>
          </a:xfrm>
          <a:prstGeom prst="rect">
            <a:avLst/>
          </a:prstGeom>
          <a:noFill/>
          <a:ln w="9525">
            <a:noFill/>
            <a:miter lim="800000"/>
            <a:headEnd/>
            <a:tailEnd/>
          </a:ln>
        </p:spPr>
        <p:txBody>
          <a:bodyPr anchor="ctr">
            <a:spAutoFit/>
          </a:bodyPr>
          <a:lstStyle/>
          <a:p>
            <a:pPr>
              <a:lnSpc>
                <a:spcPct val="200000"/>
              </a:lnSpc>
            </a:pPr>
            <a:r>
              <a:rPr lang="zh-CN" altLang="en-US" sz="1400" dirty="0">
                <a:latin typeface="微软雅黑" pitchFamily="34" charset="-122"/>
                <a:ea typeface="微软雅黑" pitchFamily="34" charset="-122"/>
                <a:cs typeface="Times New Roman" pitchFamily="18" charset="0"/>
              </a:rPr>
              <a:t>流程说明：</a:t>
            </a:r>
            <a:endParaRPr lang="en-US" altLang="zh-CN" sz="1400" dirty="0">
              <a:latin typeface="微软雅黑" pitchFamily="34" charset="-122"/>
              <a:ea typeface="微软雅黑" pitchFamily="34" charset="-122"/>
              <a:cs typeface="Times New Roman" pitchFamily="18" charset="0"/>
            </a:endParaRPr>
          </a:p>
          <a:p>
            <a:pPr>
              <a:lnSpc>
                <a:spcPct val="200000"/>
              </a:lnSpc>
            </a:pPr>
            <a:r>
              <a:rPr lang="en-US" altLang="zh-CN" sz="1400" dirty="0">
                <a:latin typeface="微软雅黑" pitchFamily="34" charset="-122"/>
                <a:ea typeface="微软雅黑" pitchFamily="34" charset="-122"/>
                <a:cs typeface="Times New Roman" pitchFamily="18" charset="0"/>
              </a:rPr>
              <a:t>1</a:t>
            </a:r>
            <a:r>
              <a:rPr lang="zh-CN" altLang="en-US" sz="1400" dirty="0">
                <a:latin typeface="微软雅黑" pitchFamily="34" charset="-122"/>
                <a:ea typeface="微软雅黑" pitchFamily="34" charset="-122"/>
                <a:cs typeface="Times New Roman" pitchFamily="18" charset="0"/>
              </a:rPr>
              <a:t>、</a:t>
            </a:r>
            <a:r>
              <a:rPr lang="zh-CN" sz="1400" dirty="0">
                <a:latin typeface="微软雅黑" pitchFamily="34" charset="-122"/>
                <a:ea typeface="微软雅黑" pitchFamily="34" charset="-122"/>
                <a:cs typeface="Times New Roman" pitchFamily="18" charset="0"/>
              </a:rPr>
              <a:t>用户在</a:t>
            </a:r>
            <a:r>
              <a:rPr lang="zh-CN" altLang="en-US" sz="1400" dirty="0">
                <a:latin typeface="微软雅黑" pitchFamily="34" charset="-122"/>
                <a:ea typeface="微软雅黑" pitchFamily="34" charset="-122"/>
                <a:cs typeface="Times New Roman" pitchFamily="18" charset="0"/>
              </a:rPr>
              <a:t>商户</a:t>
            </a:r>
            <a:r>
              <a:rPr lang="zh-CN" sz="1400" dirty="0">
                <a:latin typeface="微软雅黑" pitchFamily="34" charset="-122"/>
                <a:ea typeface="微软雅黑" pitchFamily="34" charset="-122"/>
                <a:cs typeface="Times New Roman" pitchFamily="18" charset="0"/>
              </a:rPr>
              <a:t>选购商品；</a:t>
            </a:r>
            <a:endParaRPr lang="zh-CN" sz="900" dirty="0">
              <a:latin typeface="微软雅黑" pitchFamily="34" charset="-122"/>
              <a:ea typeface="微软雅黑" pitchFamily="34" charset="-122"/>
              <a:cs typeface="Times New Roman" pitchFamily="18" charset="0"/>
            </a:endParaRPr>
          </a:p>
          <a:p>
            <a:pPr eaLnBrk="0" hangingPunct="0">
              <a:lnSpc>
                <a:spcPct val="200000"/>
              </a:lnSpc>
            </a:pPr>
            <a:r>
              <a:rPr lang="en-US" altLang="zh-CN" sz="1400" dirty="0">
                <a:latin typeface="微软雅黑" pitchFamily="34" charset="-122"/>
                <a:ea typeface="微软雅黑" pitchFamily="34" charset="-122"/>
                <a:cs typeface="Times New Roman" pitchFamily="18" charset="0"/>
              </a:rPr>
              <a:t>2</a:t>
            </a:r>
            <a:r>
              <a:rPr lang="zh-CN" altLang="en-US" sz="1400" dirty="0">
                <a:latin typeface="微软雅黑" pitchFamily="34" charset="-122"/>
                <a:ea typeface="微软雅黑" pitchFamily="34" charset="-122"/>
                <a:cs typeface="Times New Roman" pitchFamily="18" charset="0"/>
              </a:rPr>
              <a:t>、商户</a:t>
            </a:r>
            <a:r>
              <a:rPr lang="zh-CN" sz="1400" dirty="0">
                <a:latin typeface="微软雅黑" pitchFamily="34" charset="-122"/>
                <a:ea typeface="微软雅黑" pitchFamily="34" charset="-122"/>
                <a:cs typeface="Times New Roman" pitchFamily="18" charset="0"/>
              </a:rPr>
              <a:t>向易生网关请求支付；</a:t>
            </a:r>
            <a:endParaRPr lang="zh-CN" sz="900" dirty="0">
              <a:latin typeface="微软雅黑" pitchFamily="34" charset="-122"/>
              <a:ea typeface="微软雅黑" pitchFamily="34" charset="-122"/>
              <a:cs typeface="Times New Roman" pitchFamily="18" charset="0"/>
            </a:endParaRPr>
          </a:p>
          <a:p>
            <a:pPr eaLnBrk="0" hangingPunct="0">
              <a:lnSpc>
                <a:spcPct val="200000"/>
              </a:lnSpc>
            </a:pPr>
            <a:r>
              <a:rPr lang="en-US" altLang="zh-CN" sz="1400" dirty="0">
                <a:latin typeface="微软雅黑" pitchFamily="34" charset="-122"/>
                <a:ea typeface="微软雅黑" pitchFamily="34" charset="-122"/>
                <a:cs typeface="Times New Roman" pitchFamily="18" charset="0"/>
              </a:rPr>
              <a:t>3</a:t>
            </a:r>
            <a:r>
              <a:rPr lang="zh-CN" altLang="en-US" sz="1400" dirty="0">
                <a:latin typeface="微软雅黑" pitchFamily="34" charset="-122"/>
                <a:ea typeface="微软雅黑" pitchFamily="34" charset="-122"/>
                <a:cs typeface="Times New Roman" pitchFamily="18" charset="0"/>
              </a:rPr>
              <a:t>、</a:t>
            </a:r>
            <a:r>
              <a:rPr lang="zh-CN" sz="1400" dirty="0">
                <a:latin typeface="微软雅黑" pitchFamily="34" charset="-122"/>
                <a:ea typeface="微软雅黑" pitchFamily="34" charset="-122"/>
                <a:cs typeface="Times New Roman" pitchFamily="18" charset="0"/>
              </a:rPr>
              <a:t>用户在易生网关选择支付银行；</a:t>
            </a:r>
            <a:endParaRPr lang="zh-CN" sz="900" dirty="0">
              <a:latin typeface="微软雅黑" pitchFamily="34" charset="-122"/>
              <a:ea typeface="微软雅黑" pitchFamily="34" charset="-122"/>
              <a:cs typeface="Times New Roman" pitchFamily="18" charset="0"/>
            </a:endParaRPr>
          </a:p>
          <a:p>
            <a:pPr eaLnBrk="0" hangingPunct="0">
              <a:lnSpc>
                <a:spcPct val="200000"/>
              </a:lnSpc>
            </a:pPr>
            <a:r>
              <a:rPr lang="en-US" altLang="zh-CN" sz="1400" dirty="0">
                <a:latin typeface="微软雅黑" pitchFamily="34" charset="-122"/>
                <a:ea typeface="微软雅黑" pitchFamily="34" charset="-122"/>
                <a:cs typeface="Times New Roman" pitchFamily="18" charset="0"/>
              </a:rPr>
              <a:t>4</a:t>
            </a:r>
            <a:r>
              <a:rPr lang="zh-CN" altLang="en-US" sz="1400" dirty="0">
                <a:latin typeface="微软雅黑" pitchFamily="34" charset="-122"/>
                <a:ea typeface="微软雅黑" pitchFamily="34" charset="-122"/>
                <a:cs typeface="Times New Roman" pitchFamily="18" charset="0"/>
              </a:rPr>
              <a:t>、</a:t>
            </a:r>
            <a:r>
              <a:rPr lang="zh-CN" sz="1400" dirty="0">
                <a:latin typeface="微软雅黑" pitchFamily="34" charset="-122"/>
                <a:ea typeface="微软雅黑" pitchFamily="34" charset="-122"/>
                <a:cs typeface="Times New Roman" pitchFamily="18" charset="0"/>
              </a:rPr>
              <a:t>用户通过易生网关登录到银行网关；</a:t>
            </a:r>
            <a:endParaRPr lang="zh-CN" sz="900" dirty="0">
              <a:latin typeface="微软雅黑" pitchFamily="34" charset="-122"/>
              <a:ea typeface="微软雅黑" pitchFamily="34" charset="-122"/>
              <a:cs typeface="Times New Roman" pitchFamily="18" charset="0"/>
            </a:endParaRPr>
          </a:p>
          <a:p>
            <a:pPr eaLnBrk="0" hangingPunct="0">
              <a:lnSpc>
                <a:spcPct val="200000"/>
              </a:lnSpc>
            </a:pPr>
            <a:r>
              <a:rPr lang="en-US" altLang="zh-CN" sz="1400" dirty="0">
                <a:latin typeface="微软雅黑" pitchFamily="34" charset="-122"/>
                <a:ea typeface="微软雅黑" pitchFamily="34" charset="-122"/>
                <a:cs typeface="Times New Roman" pitchFamily="18" charset="0"/>
              </a:rPr>
              <a:t>5</a:t>
            </a:r>
            <a:r>
              <a:rPr lang="zh-CN" altLang="en-US" sz="1400" dirty="0">
                <a:latin typeface="微软雅黑" pitchFamily="34" charset="-122"/>
                <a:ea typeface="微软雅黑" pitchFamily="34" charset="-122"/>
                <a:cs typeface="Times New Roman" pitchFamily="18" charset="0"/>
              </a:rPr>
              <a:t>、</a:t>
            </a:r>
            <a:r>
              <a:rPr lang="zh-CN" sz="1400" dirty="0">
                <a:latin typeface="微软雅黑" pitchFamily="34" charset="-122"/>
                <a:ea typeface="微软雅黑" pitchFamily="34" charset="-122"/>
                <a:cs typeface="Times New Roman" pitchFamily="18" charset="0"/>
              </a:rPr>
              <a:t>用户在银行网关完成支付；</a:t>
            </a:r>
            <a:endParaRPr lang="zh-CN" sz="900" dirty="0">
              <a:latin typeface="微软雅黑" pitchFamily="34" charset="-122"/>
              <a:ea typeface="微软雅黑" pitchFamily="34" charset="-122"/>
              <a:cs typeface="Times New Roman" pitchFamily="18" charset="0"/>
            </a:endParaRPr>
          </a:p>
          <a:p>
            <a:pPr eaLnBrk="0" hangingPunct="0">
              <a:lnSpc>
                <a:spcPct val="200000"/>
              </a:lnSpc>
            </a:pPr>
            <a:r>
              <a:rPr lang="en-US" altLang="zh-CN" sz="1400" dirty="0">
                <a:latin typeface="微软雅黑" pitchFamily="34" charset="-122"/>
                <a:ea typeface="微软雅黑" pitchFamily="34" charset="-122"/>
                <a:cs typeface="Times New Roman" pitchFamily="18" charset="0"/>
              </a:rPr>
              <a:t>6</a:t>
            </a:r>
            <a:r>
              <a:rPr lang="zh-CN" altLang="en-US" sz="1400" dirty="0">
                <a:latin typeface="微软雅黑" pitchFamily="34" charset="-122"/>
                <a:ea typeface="微软雅黑" pitchFamily="34" charset="-122"/>
                <a:cs typeface="Times New Roman" pitchFamily="18" charset="0"/>
              </a:rPr>
              <a:t>、</a:t>
            </a:r>
            <a:r>
              <a:rPr lang="zh-CN" sz="1400" dirty="0">
                <a:latin typeface="微软雅黑" pitchFamily="34" charset="-122"/>
                <a:ea typeface="微软雅黑" pitchFamily="34" charset="-122"/>
                <a:cs typeface="Times New Roman" pitchFamily="18" charset="0"/>
              </a:rPr>
              <a:t>银行将支付结果传给易生网关；</a:t>
            </a:r>
            <a:endParaRPr lang="zh-CN" sz="900" dirty="0">
              <a:latin typeface="微软雅黑" pitchFamily="34" charset="-122"/>
              <a:ea typeface="微软雅黑" pitchFamily="34" charset="-122"/>
              <a:cs typeface="Times New Roman" pitchFamily="18" charset="0"/>
            </a:endParaRPr>
          </a:p>
          <a:p>
            <a:pPr eaLnBrk="0" hangingPunct="0">
              <a:lnSpc>
                <a:spcPct val="200000"/>
              </a:lnSpc>
            </a:pPr>
            <a:r>
              <a:rPr lang="en-US" altLang="zh-CN" sz="1400" dirty="0">
                <a:latin typeface="微软雅黑" pitchFamily="34" charset="-122"/>
                <a:ea typeface="微软雅黑" pitchFamily="34" charset="-122"/>
                <a:cs typeface="Times New Roman" pitchFamily="18" charset="0"/>
              </a:rPr>
              <a:t>7</a:t>
            </a:r>
            <a:r>
              <a:rPr lang="zh-CN" altLang="en-US" sz="1400" dirty="0">
                <a:latin typeface="微软雅黑" pitchFamily="34" charset="-122"/>
                <a:ea typeface="微软雅黑" pitchFamily="34" charset="-122"/>
                <a:cs typeface="Times New Roman" pitchFamily="18" charset="0"/>
              </a:rPr>
              <a:t>、</a:t>
            </a:r>
            <a:r>
              <a:rPr lang="zh-CN" sz="1400" dirty="0">
                <a:latin typeface="微软雅黑" pitchFamily="34" charset="-122"/>
                <a:ea typeface="微软雅黑" pitchFamily="34" charset="-122"/>
                <a:cs typeface="Times New Roman" pitchFamily="18" charset="0"/>
              </a:rPr>
              <a:t>易生网关将支付结果传给</a:t>
            </a:r>
            <a:r>
              <a:rPr lang="zh-CN" altLang="en-US" sz="1400" dirty="0">
                <a:latin typeface="微软雅黑" pitchFamily="34" charset="-122"/>
                <a:ea typeface="微软雅黑" pitchFamily="34" charset="-122"/>
                <a:cs typeface="Times New Roman" pitchFamily="18" charset="0"/>
              </a:rPr>
              <a:t>商户</a:t>
            </a:r>
            <a:r>
              <a:rPr lang="zh-CN" sz="1400" dirty="0">
                <a:latin typeface="微软雅黑" pitchFamily="34" charset="-122"/>
                <a:ea typeface="微软雅黑" pitchFamily="34" charset="-122"/>
                <a:cs typeface="Times New Roman" pitchFamily="18" charset="0"/>
              </a:rPr>
              <a:t>；</a:t>
            </a:r>
            <a:endParaRPr lang="zh-CN" sz="900" dirty="0">
              <a:latin typeface="微软雅黑" pitchFamily="34" charset="-122"/>
              <a:ea typeface="微软雅黑" pitchFamily="34" charset="-122"/>
              <a:cs typeface="Times New Roman" pitchFamily="18" charset="0"/>
            </a:endParaRPr>
          </a:p>
          <a:p>
            <a:pPr eaLnBrk="0" hangingPunct="0">
              <a:lnSpc>
                <a:spcPct val="200000"/>
              </a:lnSpc>
            </a:pPr>
            <a:r>
              <a:rPr lang="en-US" altLang="zh-CN" sz="1400" dirty="0">
                <a:latin typeface="微软雅黑" pitchFamily="34" charset="-122"/>
                <a:ea typeface="微软雅黑" pitchFamily="34" charset="-122"/>
                <a:cs typeface="Times New Roman" pitchFamily="18" charset="0"/>
              </a:rPr>
              <a:t>8</a:t>
            </a:r>
            <a:r>
              <a:rPr lang="zh-CN" altLang="en-US" sz="1400" dirty="0">
                <a:latin typeface="微软雅黑" pitchFamily="34" charset="-122"/>
                <a:ea typeface="微软雅黑" pitchFamily="34" charset="-122"/>
                <a:cs typeface="Times New Roman" pitchFamily="18" charset="0"/>
              </a:rPr>
              <a:t>、商户</a:t>
            </a:r>
            <a:r>
              <a:rPr lang="zh-CN" sz="1400" dirty="0">
                <a:latin typeface="微软雅黑" pitchFamily="34" charset="-122"/>
                <a:ea typeface="微软雅黑" pitchFamily="34" charset="-122"/>
                <a:cs typeface="Times New Roman" pitchFamily="18" charset="0"/>
              </a:rPr>
              <a:t>验证支付结果，提供服务。</a:t>
            </a:r>
            <a:endParaRPr lang="zh-CN" dirty="0">
              <a:latin typeface="微软雅黑" pitchFamily="34" charset="-122"/>
              <a:ea typeface="微软雅黑" pitchFamily="34" charset="-122"/>
              <a:cs typeface="Times New Roman" pitchFamily="18" charset="0"/>
            </a:endParaRPr>
          </a:p>
        </p:txBody>
      </p:sp>
      <p:grpSp>
        <p:nvGrpSpPr>
          <p:cNvPr id="6" name="组合 5"/>
          <p:cNvGrpSpPr/>
          <p:nvPr/>
        </p:nvGrpSpPr>
        <p:grpSpPr>
          <a:xfrm>
            <a:off x="533400" y="1447800"/>
            <a:ext cx="4876800" cy="4479925"/>
            <a:chOff x="533400" y="1447800"/>
            <a:chExt cx="4876800" cy="4479925"/>
          </a:xfrm>
        </p:grpSpPr>
        <p:pic>
          <p:nvPicPr>
            <p:cNvPr id="7" name="Picture 4"/>
            <p:cNvPicPr>
              <a:picLocks noChangeAspect="1" noChangeArrowheads="1"/>
            </p:cNvPicPr>
            <p:nvPr/>
          </p:nvPicPr>
          <p:blipFill>
            <a:blip r:embed="rId3"/>
            <a:srcRect/>
            <a:stretch>
              <a:fillRect/>
            </a:stretch>
          </p:blipFill>
          <p:spPr bwMode="auto">
            <a:xfrm>
              <a:off x="533400" y="4645025"/>
              <a:ext cx="1193800" cy="1168400"/>
            </a:xfrm>
            <a:prstGeom prst="rect">
              <a:avLst/>
            </a:prstGeom>
            <a:noFill/>
            <a:ln w="12700" algn="ctr">
              <a:noFill/>
              <a:miter lim="800000"/>
              <a:headEnd/>
              <a:tailEnd/>
            </a:ln>
          </p:spPr>
        </p:pic>
        <p:cxnSp>
          <p:nvCxnSpPr>
            <p:cNvPr id="8" name="直接箭头连接符 7"/>
            <p:cNvCxnSpPr/>
            <p:nvPr/>
          </p:nvCxnSpPr>
          <p:spPr bwMode="auto">
            <a:xfrm>
              <a:off x="1692275" y="2532063"/>
              <a:ext cx="2387600" cy="0"/>
            </a:xfrm>
            <a:prstGeom prst="straightConnector1">
              <a:avLst/>
            </a:prstGeom>
            <a:ln w="28575">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bwMode="auto">
            <a:xfrm rot="5400000">
              <a:off x="3875881" y="3791744"/>
              <a:ext cx="2001838" cy="0"/>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bwMode="auto">
            <a:xfrm rot="10800000">
              <a:off x="1836738" y="5353050"/>
              <a:ext cx="2389187" cy="0"/>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矩形 91"/>
            <p:cNvSpPr>
              <a:spLocks noChangeArrowheads="1"/>
            </p:cNvSpPr>
            <p:nvPr/>
          </p:nvSpPr>
          <p:spPr bwMode="auto">
            <a:xfrm rot="2154053">
              <a:off x="2552700" y="3548063"/>
              <a:ext cx="1031875" cy="261937"/>
            </a:xfrm>
            <a:prstGeom prst="rect">
              <a:avLst/>
            </a:prstGeom>
            <a:noFill/>
            <a:ln w="9525">
              <a:noFill/>
              <a:miter lim="800000"/>
              <a:headEnd/>
              <a:tailEnd/>
            </a:ln>
          </p:spPr>
          <p:txBody>
            <a:bodyPr wrap="none">
              <a:spAutoFit/>
            </a:bodyPr>
            <a:lstStyle/>
            <a:p>
              <a:r>
                <a:rPr lang="zh-CN" altLang="en-US" sz="1100">
                  <a:latin typeface="华文中宋" pitchFamily="2" charset="-122"/>
                  <a:ea typeface="华文中宋" pitchFamily="2" charset="-122"/>
                </a:rPr>
                <a:t>选择支付银行</a:t>
              </a:r>
            </a:p>
          </p:txBody>
        </p:sp>
        <p:grpSp>
          <p:nvGrpSpPr>
            <p:cNvPr id="12" name="组合 129"/>
            <p:cNvGrpSpPr>
              <a:grpSpLocks/>
            </p:cNvGrpSpPr>
            <p:nvPr/>
          </p:nvGrpSpPr>
          <p:grpSpPr bwMode="auto">
            <a:xfrm>
              <a:off x="620713" y="3200400"/>
              <a:ext cx="261937" cy="1028700"/>
              <a:chOff x="1235448" y="1698259"/>
              <a:chExt cx="275545" cy="1056978"/>
            </a:xfrm>
          </p:grpSpPr>
          <p:sp>
            <p:nvSpPr>
              <p:cNvPr id="40" name="矩形 90"/>
              <p:cNvSpPr>
                <a:spLocks noChangeArrowheads="1"/>
              </p:cNvSpPr>
              <p:nvPr/>
            </p:nvSpPr>
            <p:spPr bwMode="auto">
              <a:xfrm rot="5400000">
                <a:off x="988232" y="2232476"/>
                <a:ext cx="769977" cy="275545"/>
              </a:xfrm>
              <a:prstGeom prst="rect">
                <a:avLst/>
              </a:prstGeom>
              <a:noFill/>
              <a:ln w="9525">
                <a:noFill/>
                <a:miter lim="800000"/>
                <a:headEnd/>
                <a:tailEnd/>
              </a:ln>
            </p:spPr>
            <p:txBody>
              <a:bodyPr wrap="none">
                <a:spAutoFit/>
              </a:bodyPr>
              <a:lstStyle/>
              <a:p>
                <a:r>
                  <a:rPr lang="zh-CN" altLang="en-US" sz="1100">
                    <a:latin typeface="华文中宋" pitchFamily="2" charset="-122"/>
                    <a:ea typeface="华文中宋" pitchFamily="2" charset="-122"/>
                  </a:rPr>
                  <a:t>选购商品</a:t>
                </a:r>
              </a:p>
            </p:txBody>
          </p:sp>
          <p:sp>
            <p:nvSpPr>
              <p:cNvPr id="41" name="七边形 14"/>
              <p:cNvSpPr/>
              <p:nvPr/>
            </p:nvSpPr>
            <p:spPr>
              <a:xfrm>
                <a:off x="1243797" y="1698259"/>
                <a:ext cx="228787" cy="228359"/>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1</a:t>
                </a:r>
                <a:endParaRPr lang="zh-CN" altLang="en-US" sz="1100" dirty="0">
                  <a:latin typeface="华文中宋" pitchFamily="2" charset="-122"/>
                  <a:ea typeface="华文中宋" pitchFamily="2" charset="-122"/>
                </a:endParaRPr>
              </a:p>
            </p:txBody>
          </p:sp>
        </p:grpSp>
        <p:sp>
          <p:nvSpPr>
            <p:cNvPr id="13" name="七边形 12"/>
            <p:cNvSpPr/>
            <p:nvPr/>
          </p:nvSpPr>
          <p:spPr bwMode="auto">
            <a:xfrm>
              <a:off x="4133850" y="2971800"/>
              <a:ext cx="217488" cy="222250"/>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6</a:t>
              </a:r>
              <a:endParaRPr lang="zh-CN" altLang="en-US" sz="1100" dirty="0">
                <a:latin typeface="华文中宋" pitchFamily="2" charset="-122"/>
                <a:ea typeface="华文中宋" pitchFamily="2" charset="-122"/>
              </a:endParaRPr>
            </a:p>
          </p:txBody>
        </p:sp>
        <p:sp>
          <p:nvSpPr>
            <p:cNvPr id="14" name="矩形 98"/>
            <p:cNvSpPr>
              <a:spLocks noChangeArrowheads="1"/>
            </p:cNvSpPr>
            <p:nvPr/>
          </p:nvSpPr>
          <p:spPr bwMode="auto">
            <a:xfrm rot="5400000">
              <a:off x="3806032" y="3494881"/>
              <a:ext cx="749300" cy="261937"/>
            </a:xfrm>
            <a:prstGeom prst="rect">
              <a:avLst/>
            </a:prstGeom>
            <a:noFill/>
            <a:ln w="9525">
              <a:noFill/>
              <a:miter lim="800000"/>
              <a:headEnd/>
              <a:tailEnd/>
            </a:ln>
          </p:spPr>
          <p:txBody>
            <a:bodyPr wrap="none">
              <a:spAutoFit/>
            </a:bodyPr>
            <a:lstStyle/>
            <a:p>
              <a:r>
                <a:rPr lang="zh-CN" altLang="en-US" sz="1100">
                  <a:latin typeface="华文中宋" pitchFamily="2" charset="-122"/>
                  <a:ea typeface="华文中宋" pitchFamily="2" charset="-122"/>
                </a:rPr>
                <a:t>支付结果</a:t>
              </a:r>
            </a:p>
          </p:txBody>
        </p:sp>
        <p:sp>
          <p:nvSpPr>
            <p:cNvPr id="15" name="七边形 14"/>
            <p:cNvSpPr/>
            <p:nvPr/>
          </p:nvSpPr>
          <p:spPr bwMode="auto">
            <a:xfrm>
              <a:off x="2487613" y="3235325"/>
              <a:ext cx="217487" cy="222250"/>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3</a:t>
              </a:r>
              <a:endParaRPr lang="zh-CN" altLang="en-US" sz="1100" dirty="0">
                <a:latin typeface="华文中宋" pitchFamily="2" charset="-122"/>
                <a:ea typeface="华文中宋" pitchFamily="2" charset="-122"/>
              </a:endParaRPr>
            </a:p>
          </p:txBody>
        </p:sp>
        <p:cxnSp>
          <p:nvCxnSpPr>
            <p:cNvPr id="16" name="直接箭头连接符 15"/>
            <p:cNvCxnSpPr/>
            <p:nvPr/>
          </p:nvCxnSpPr>
          <p:spPr bwMode="auto">
            <a:xfrm rot="5400000">
              <a:off x="78581" y="3755232"/>
              <a:ext cx="1779587" cy="0"/>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 name="组合 137"/>
            <p:cNvGrpSpPr>
              <a:grpSpLocks/>
            </p:cNvGrpSpPr>
            <p:nvPr/>
          </p:nvGrpSpPr>
          <p:grpSpPr bwMode="auto">
            <a:xfrm>
              <a:off x="4964113" y="2933700"/>
              <a:ext cx="261937" cy="1403350"/>
              <a:chOff x="5883363" y="1593834"/>
              <a:chExt cx="275379" cy="1443284"/>
            </a:xfrm>
          </p:grpSpPr>
          <p:sp>
            <p:nvSpPr>
              <p:cNvPr id="38" name="矩形 132"/>
              <p:cNvSpPr>
                <a:spLocks noChangeArrowheads="1"/>
              </p:cNvSpPr>
              <p:nvPr/>
            </p:nvSpPr>
            <p:spPr bwMode="auto">
              <a:xfrm rot="-5400000">
                <a:off x="5490997" y="1986200"/>
                <a:ext cx="1060112" cy="275379"/>
              </a:xfrm>
              <a:prstGeom prst="rect">
                <a:avLst/>
              </a:prstGeom>
              <a:noFill/>
              <a:ln w="9525">
                <a:noFill/>
                <a:miter lim="800000"/>
                <a:headEnd/>
                <a:tailEnd/>
              </a:ln>
            </p:spPr>
            <p:txBody>
              <a:bodyPr wrap="none">
                <a:spAutoFit/>
              </a:bodyPr>
              <a:lstStyle/>
              <a:p>
                <a:r>
                  <a:rPr lang="zh-CN" altLang="en-US" sz="1100">
                    <a:latin typeface="华文中宋" pitchFamily="2" charset="-122"/>
                    <a:ea typeface="华文中宋" pitchFamily="2" charset="-122"/>
                  </a:rPr>
                  <a:t>登录银行网关</a:t>
                </a:r>
              </a:p>
            </p:txBody>
          </p:sp>
          <p:sp>
            <p:nvSpPr>
              <p:cNvPr id="39" name="七边形 38"/>
              <p:cNvSpPr/>
              <p:nvPr/>
            </p:nvSpPr>
            <p:spPr>
              <a:xfrm>
                <a:off x="5891707" y="2808544"/>
                <a:ext cx="228649" cy="228574"/>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4</a:t>
                </a:r>
                <a:endParaRPr lang="zh-CN" altLang="en-US" sz="1100" dirty="0">
                  <a:latin typeface="华文中宋" pitchFamily="2" charset="-122"/>
                  <a:ea typeface="华文中宋" pitchFamily="2" charset="-122"/>
                </a:endParaRPr>
              </a:p>
            </p:txBody>
          </p:sp>
        </p:grpSp>
        <p:cxnSp>
          <p:nvCxnSpPr>
            <p:cNvPr id="18" name="直接箭头连接符 17"/>
            <p:cNvCxnSpPr/>
            <p:nvPr/>
          </p:nvCxnSpPr>
          <p:spPr bwMode="auto">
            <a:xfrm rot="10800000">
              <a:off x="1692275" y="2865438"/>
              <a:ext cx="2460625" cy="1927225"/>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 name="组合 139"/>
            <p:cNvGrpSpPr>
              <a:grpSpLocks/>
            </p:cNvGrpSpPr>
            <p:nvPr/>
          </p:nvGrpSpPr>
          <p:grpSpPr bwMode="auto">
            <a:xfrm>
              <a:off x="2270125" y="2271713"/>
              <a:ext cx="928688" cy="261937"/>
              <a:chOff x="5790531" y="2209800"/>
              <a:chExt cx="978521" cy="268983"/>
            </a:xfrm>
          </p:grpSpPr>
          <p:sp>
            <p:nvSpPr>
              <p:cNvPr id="36" name="矩形 140"/>
              <p:cNvSpPr>
                <a:spLocks noChangeArrowheads="1"/>
              </p:cNvSpPr>
              <p:nvPr/>
            </p:nvSpPr>
            <p:spPr bwMode="auto">
              <a:xfrm>
                <a:off x="5980093" y="2209800"/>
                <a:ext cx="788959" cy="268983"/>
              </a:xfrm>
              <a:prstGeom prst="rect">
                <a:avLst/>
              </a:prstGeom>
              <a:noFill/>
              <a:ln w="9525">
                <a:noFill/>
                <a:miter lim="800000"/>
                <a:headEnd/>
                <a:tailEnd/>
              </a:ln>
            </p:spPr>
            <p:txBody>
              <a:bodyPr wrap="none">
                <a:spAutoFit/>
              </a:bodyPr>
              <a:lstStyle/>
              <a:p>
                <a:r>
                  <a:rPr lang="zh-CN" altLang="en-US" sz="1100">
                    <a:latin typeface="华文中宋" pitchFamily="2" charset="-122"/>
                    <a:ea typeface="华文中宋" pitchFamily="2" charset="-122"/>
                  </a:rPr>
                  <a:t>在线支付</a:t>
                </a:r>
              </a:p>
            </p:txBody>
          </p:sp>
          <p:sp>
            <p:nvSpPr>
              <p:cNvPr id="37" name="七边形 36"/>
              <p:cNvSpPr/>
              <p:nvPr/>
            </p:nvSpPr>
            <p:spPr>
              <a:xfrm>
                <a:off x="5790531" y="2209800"/>
                <a:ext cx="229158" cy="228228"/>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5</a:t>
                </a:r>
                <a:endParaRPr lang="zh-CN" altLang="en-US" sz="1100" dirty="0">
                  <a:latin typeface="华文中宋" pitchFamily="2" charset="-122"/>
                  <a:ea typeface="华文中宋" pitchFamily="2" charset="-122"/>
                </a:endParaRPr>
              </a:p>
            </p:txBody>
          </p:sp>
        </p:grpSp>
        <p:cxnSp>
          <p:nvCxnSpPr>
            <p:cNvPr id="20" name="直接箭头连接符 19"/>
            <p:cNvCxnSpPr/>
            <p:nvPr/>
          </p:nvCxnSpPr>
          <p:spPr bwMode="auto">
            <a:xfrm rot="5400000" flipH="1" flipV="1">
              <a:off x="3440906" y="3791744"/>
              <a:ext cx="2003425" cy="1588"/>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组合 145"/>
            <p:cNvGrpSpPr>
              <a:grpSpLocks/>
            </p:cNvGrpSpPr>
            <p:nvPr/>
          </p:nvGrpSpPr>
          <p:grpSpPr bwMode="auto">
            <a:xfrm>
              <a:off x="1908176" y="5643563"/>
              <a:ext cx="925514" cy="284162"/>
              <a:chOff x="761330" y="2362928"/>
              <a:chExt cx="974315" cy="291103"/>
            </a:xfrm>
          </p:grpSpPr>
          <p:sp>
            <p:nvSpPr>
              <p:cNvPr id="34" name="矩形 146"/>
              <p:cNvSpPr>
                <a:spLocks noChangeArrowheads="1"/>
              </p:cNvSpPr>
              <p:nvPr/>
            </p:nvSpPr>
            <p:spPr bwMode="auto">
              <a:xfrm>
                <a:off x="947172" y="2385537"/>
                <a:ext cx="788473" cy="268494"/>
              </a:xfrm>
              <a:prstGeom prst="rect">
                <a:avLst/>
              </a:prstGeom>
              <a:noFill/>
              <a:ln w="9525">
                <a:noFill/>
                <a:miter lim="800000"/>
                <a:headEnd/>
                <a:tailEnd/>
              </a:ln>
            </p:spPr>
            <p:txBody>
              <a:bodyPr wrap="none">
                <a:spAutoFit/>
              </a:bodyPr>
              <a:lstStyle/>
              <a:p>
                <a:r>
                  <a:rPr lang="zh-CN" altLang="en-US" sz="1100">
                    <a:latin typeface="华文中宋" pitchFamily="2" charset="-122"/>
                    <a:ea typeface="华文中宋" pitchFamily="2" charset="-122"/>
                  </a:rPr>
                  <a:t>结果通知</a:t>
                </a:r>
              </a:p>
            </p:txBody>
          </p:sp>
          <p:sp>
            <p:nvSpPr>
              <p:cNvPr id="35" name="七边形 34"/>
              <p:cNvSpPr/>
              <p:nvPr/>
            </p:nvSpPr>
            <p:spPr>
              <a:xfrm>
                <a:off x="761330" y="2362928"/>
                <a:ext cx="228956" cy="227679"/>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7</a:t>
                </a:r>
                <a:endParaRPr lang="zh-CN" altLang="en-US" sz="1100" dirty="0">
                  <a:latin typeface="华文中宋" pitchFamily="2" charset="-122"/>
                  <a:ea typeface="华文中宋" pitchFamily="2" charset="-122"/>
                </a:endParaRPr>
              </a:p>
            </p:txBody>
          </p:sp>
        </p:grpSp>
        <p:cxnSp>
          <p:nvCxnSpPr>
            <p:cNvPr id="22" name="直接箭头连接符 21"/>
            <p:cNvCxnSpPr/>
            <p:nvPr/>
          </p:nvCxnSpPr>
          <p:spPr bwMode="auto">
            <a:xfrm rot="10800000">
              <a:off x="1763713" y="5608638"/>
              <a:ext cx="2389187" cy="1587"/>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bwMode="auto">
            <a:xfrm rot="5400000">
              <a:off x="440531" y="3755232"/>
              <a:ext cx="1779587" cy="0"/>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组合 150"/>
            <p:cNvGrpSpPr>
              <a:grpSpLocks/>
            </p:cNvGrpSpPr>
            <p:nvPr/>
          </p:nvGrpSpPr>
          <p:grpSpPr bwMode="auto">
            <a:xfrm>
              <a:off x="1382713" y="2749550"/>
              <a:ext cx="261937" cy="1892300"/>
              <a:chOff x="818047" y="928745"/>
              <a:chExt cx="275272" cy="1946618"/>
            </a:xfrm>
          </p:grpSpPr>
          <p:sp>
            <p:nvSpPr>
              <p:cNvPr id="32" name="矩形 151"/>
              <p:cNvSpPr>
                <a:spLocks noChangeArrowheads="1"/>
              </p:cNvSpPr>
              <p:nvPr/>
            </p:nvSpPr>
            <p:spPr bwMode="auto">
              <a:xfrm rot="-5400000">
                <a:off x="62897" y="1683895"/>
                <a:ext cx="1785572" cy="275272"/>
              </a:xfrm>
              <a:prstGeom prst="rect">
                <a:avLst/>
              </a:prstGeom>
              <a:noFill/>
              <a:ln w="9525">
                <a:noFill/>
                <a:miter lim="800000"/>
                <a:headEnd/>
                <a:tailEnd/>
              </a:ln>
            </p:spPr>
            <p:txBody>
              <a:bodyPr wrap="none">
                <a:spAutoFit/>
              </a:bodyPr>
              <a:lstStyle/>
              <a:p>
                <a:r>
                  <a:rPr lang="zh-CN" altLang="en-US" sz="1100">
                    <a:latin typeface="华文中宋" pitchFamily="2" charset="-122"/>
                    <a:ea typeface="华文中宋" pitchFamily="2" charset="-122"/>
                  </a:rPr>
                  <a:t>验证支付结果，提供服务</a:t>
                </a:r>
              </a:p>
            </p:txBody>
          </p:sp>
          <p:sp>
            <p:nvSpPr>
              <p:cNvPr id="33" name="七边形 32"/>
              <p:cNvSpPr/>
              <p:nvPr/>
            </p:nvSpPr>
            <p:spPr>
              <a:xfrm>
                <a:off x="826388" y="2646733"/>
                <a:ext cx="228560" cy="228630"/>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8</a:t>
                </a:r>
                <a:endParaRPr lang="zh-CN" altLang="en-US" sz="1100" dirty="0">
                  <a:latin typeface="华文中宋" pitchFamily="2" charset="-122"/>
                  <a:ea typeface="华文中宋" pitchFamily="2" charset="-122"/>
                </a:endParaRPr>
              </a:p>
            </p:txBody>
          </p:sp>
        </p:grpSp>
        <p:grpSp>
          <p:nvGrpSpPr>
            <p:cNvPr id="25" name="组合 154"/>
            <p:cNvGrpSpPr>
              <a:grpSpLocks/>
            </p:cNvGrpSpPr>
            <p:nvPr/>
          </p:nvGrpSpPr>
          <p:grpSpPr bwMode="auto">
            <a:xfrm>
              <a:off x="1908175" y="5056188"/>
              <a:ext cx="928688" cy="261937"/>
              <a:chOff x="5790531" y="2209800"/>
              <a:chExt cx="978521" cy="268983"/>
            </a:xfrm>
          </p:grpSpPr>
          <p:sp>
            <p:nvSpPr>
              <p:cNvPr id="30" name="矩形 155"/>
              <p:cNvSpPr>
                <a:spLocks noChangeArrowheads="1"/>
              </p:cNvSpPr>
              <p:nvPr/>
            </p:nvSpPr>
            <p:spPr bwMode="auto">
              <a:xfrm>
                <a:off x="5980093" y="2209800"/>
                <a:ext cx="788959" cy="268983"/>
              </a:xfrm>
              <a:prstGeom prst="rect">
                <a:avLst/>
              </a:prstGeom>
              <a:noFill/>
              <a:ln w="9525">
                <a:noFill/>
                <a:miter lim="800000"/>
                <a:headEnd/>
                <a:tailEnd/>
              </a:ln>
            </p:spPr>
            <p:txBody>
              <a:bodyPr wrap="none">
                <a:spAutoFit/>
              </a:bodyPr>
              <a:lstStyle/>
              <a:p>
                <a:r>
                  <a:rPr lang="zh-CN" altLang="en-US" sz="1100">
                    <a:latin typeface="华文中宋" pitchFamily="2" charset="-122"/>
                    <a:ea typeface="华文中宋" pitchFamily="2" charset="-122"/>
                  </a:rPr>
                  <a:t>请求支付</a:t>
                </a:r>
              </a:p>
            </p:txBody>
          </p:sp>
          <p:sp>
            <p:nvSpPr>
              <p:cNvPr id="31" name="七边形 30"/>
              <p:cNvSpPr/>
              <p:nvPr/>
            </p:nvSpPr>
            <p:spPr>
              <a:xfrm>
                <a:off x="5790531" y="2209800"/>
                <a:ext cx="229158" cy="228228"/>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2</a:t>
                </a:r>
                <a:endParaRPr lang="zh-CN" altLang="en-US" sz="1100" dirty="0">
                  <a:latin typeface="华文中宋" pitchFamily="2" charset="-122"/>
                  <a:ea typeface="华文中宋" pitchFamily="2" charset="-122"/>
                </a:endParaRPr>
              </a:p>
            </p:txBody>
          </p:sp>
        </p:grpSp>
        <p:pic>
          <p:nvPicPr>
            <p:cNvPr id="26" name="Picture 2"/>
            <p:cNvPicPr>
              <a:picLocks noChangeAspect="1" noChangeArrowheads="1"/>
            </p:cNvPicPr>
            <p:nvPr/>
          </p:nvPicPr>
          <p:blipFill>
            <a:blip r:embed="rId4"/>
            <a:srcRect/>
            <a:stretch>
              <a:fillRect/>
            </a:stretch>
          </p:blipFill>
          <p:spPr bwMode="auto">
            <a:xfrm>
              <a:off x="606425" y="1827213"/>
              <a:ext cx="1085850" cy="1012825"/>
            </a:xfrm>
            <a:prstGeom prst="rect">
              <a:avLst/>
            </a:prstGeom>
            <a:noFill/>
            <a:ln w="12700" algn="ctr">
              <a:noFill/>
              <a:miter lim="800000"/>
              <a:headEnd/>
              <a:tailEnd/>
            </a:ln>
          </p:spPr>
        </p:pic>
        <p:sp>
          <p:nvSpPr>
            <p:cNvPr id="27" name="TextBox 48"/>
            <p:cNvSpPr txBox="1">
              <a:spLocks noChangeArrowheads="1"/>
            </p:cNvSpPr>
            <p:nvPr/>
          </p:nvSpPr>
          <p:spPr bwMode="auto">
            <a:xfrm>
              <a:off x="4191000" y="2438400"/>
              <a:ext cx="923925" cy="307975"/>
            </a:xfrm>
            <a:prstGeom prst="rect">
              <a:avLst/>
            </a:prstGeom>
            <a:noFill/>
            <a:ln w="9525">
              <a:noFill/>
              <a:miter lim="800000"/>
              <a:headEnd/>
              <a:tailEnd/>
            </a:ln>
          </p:spPr>
          <p:txBody>
            <a:bodyPr>
              <a:spAutoFit/>
            </a:bodyPr>
            <a:lstStyle/>
            <a:p>
              <a:r>
                <a:rPr lang="zh-CN" altLang="en-US" sz="1400" b="1">
                  <a:solidFill>
                    <a:schemeClr val="bg1"/>
                  </a:solidFill>
                  <a:latin typeface="华文中宋" pitchFamily="2" charset="-122"/>
                  <a:ea typeface="华文中宋" pitchFamily="2" charset="-122"/>
                </a:rPr>
                <a:t>银行网关</a:t>
              </a:r>
            </a:p>
          </p:txBody>
        </p:sp>
        <p:pic>
          <p:nvPicPr>
            <p:cNvPr id="28" name="图片 47" descr="白底LOGO.jpg"/>
            <p:cNvPicPr>
              <a:picLocks noChangeAspect="1"/>
            </p:cNvPicPr>
            <p:nvPr/>
          </p:nvPicPr>
          <p:blipFill>
            <a:blip r:embed="rId5"/>
            <a:srcRect l="4240" r="2473"/>
            <a:stretch>
              <a:fillRect/>
            </a:stretch>
          </p:blipFill>
          <p:spPr bwMode="auto">
            <a:xfrm>
              <a:off x="4191000" y="4876800"/>
              <a:ext cx="1219200" cy="914400"/>
            </a:xfrm>
            <a:prstGeom prst="rect">
              <a:avLst/>
            </a:prstGeom>
            <a:noFill/>
            <a:ln w="9525">
              <a:noFill/>
              <a:miter lim="800000"/>
              <a:headEnd/>
              <a:tailEnd/>
            </a:ln>
          </p:spPr>
        </p:pic>
        <p:pic>
          <p:nvPicPr>
            <p:cNvPr id="29" name="Picture 43"/>
            <p:cNvPicPr>
              <a:picLocks noChangeAspect="1" noChangeArrowheads="1"/>
            </p:cNvPicPr>
            <p:nvPr/>
          </p:nvPicPr>
          <p:blipFill>
            <a:blip r:embed="rId6"/>
            <a:srcRect/>
            <a:stretch>
              <a:fillRect/>
            </a:stretch>
          </p:blipFill>
          <p:spPr bwMode="auto">
            <a:xfrm>
              <a:off x="4191000" y="1447800"/>
              <a:ext cx="809625" cy="1343025"/>
            </a:xfrm>
            <a:prstGeom prst="rect">
              <a:avLst/>
            </a:prstGeom>
            <a:noFill/>
            <a:ln w="9525">
              <a:noFill/>
              <a:miter lim="800000"/>
              <a:headEnd/>
              <a:tailEnd/>
            </a:ln>
            <a:effectLst>
              <a:prstShdw prst="shdw17" dist="17961" dir="2700000">
                <a:schemeClr val="accent1">
                  <a:gamma/>
                  <a:shade val="60000"/>
                  <a:invGamma/>
                </a:schemeClr>
              </a:prstShdw>
            </a:effectLst>
          </p:spPr>
        </p:pic>
      </p:grpSp>
      <p:grpSp>
        <p:nvGrpSpPr>
          <p:cNvPr id="42" name="组合 41"/>
          <p:cNvGrpSpPr/>
          <p:nvPr/>
        </p:nvGrpSpPr>
        <p:grpSpPr>
          <a:xfrm>
            <a:off x="0" y="571480"/>
            <a:ext cx="4857752" cy="642942"/>
            <a:chOff x="0" y="571480"/>
            <a:chExt cx="4857752" cy="642942"/>
          </a:xfrm>
        </p:grpSpPr>
        <p:sp>
          <p:nvSpPr>
            <p:cNvPr id="43" name="矩形 42"/>
            <p:cNvSpPr/>
            <p:nvPr/>
          </p:nvSpPr>
          <p:spPr>
            <a:xfrm>
              <a:off x="1000100" y="571480"/>
              <a:ext cx="3833101"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网关</a:t>
              </a:r>
              <a:endParaRPr lang="zh-CN" altLang="en-US" sz="2800" b="1" dirty="0">
                <a:latin typeface="微软雅黑" pitchFamily="34" charset="-122"/>
                <a:ea typeface="微软雅黑" pitchFamily="34" charset="-122"/>
              </a:endParaRPr>
            </a:p>
          </p:txBody>
        </p:sp>
        <p:sp>
          <p:nvSpPr>
            <p:cNvPr id="44" name="矩形 43"/>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364" name="Rectangle 6"/>
          <p:cNvSpPr>
            <a:spLocks noChangeArrowheads="1"/>
          </p:cNvSpPr>
          <p:nvPr/>
        </p:nvSpPr>
        <p:spPr bwMode="auto">
          <a:xfrm>
            <a:off x="357158" y="1357298"/>
            <a:ext cx="8305800" cy="2462213"/>
          </a:xfrm>
          <a:prstGeom prst="rect">
            <a:avLst/>
          </a:prstGeom>
          <a:noFill/>
          <a:ln w="9525">
            <a:noFill/>
            <a:miter lim="800000"/>
            <a:headEnd/>
            <a:tailEnd/>
          </a:ln>
        </p:spPr>
        <p:txBody>
          <a:bodyPr>
            <a:spAutoFit/>
          </a:bodyPr>
          <a:lstStyle/>
          <a:p>
            <a:r>
              <a:rPr lang="zh-CN" altLang="en-US" sz="1400" b="1" dirty="0">
                <a:latin typeface="微软雅黑" pitchFamily="34" charset="-122"/>
                <a:ea typeface="微软雅黑" pitchFamily="34" charset="-122"/>
              </a:rPr>
              <a:t>什么是分账？</a:t>
            </a:r>
          </a:p>
          <a:p>
            <a:endParaRPr lang="zh-CN" altLang="en-US" sz="1400" b="1" dirty="0">
              <a:latin typeface="微软雅黑" pitchFamily="34" charset="-122"/>
              <a:ea typeface="微软雅黑" pitchFamily="34" charset="-122"/>
            </a:endParaRPr>
          </a:p>
          <a:p>
            <a:pPr lvl="1"/>
            <a:r>
              <a:rPr lang="zh-CN" altLang="en-US" sz="1400" dirty="0">
                <a:latin typeface="微软雅黑" pitchFamily="34" charset="-122"/>
                <a:ea typeface="微软雅黑" pitchFamily="34" charset="-122"/>
              </a:rPr>
              <a:t>提供解决第三方平台或者中间商，需要将分销商的付款按照一定比例和规则，支付给多个收款方的支付方式。</a:t>
            </a:r>
          </a:p>
          <a:p>
            <a:pPr lvl="1"/>
            <a:endParaRPr lang="zh-CN" altLang="en-US" sz="1400"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分账服务内容是什么？</a:t>
            </a:r>
          </a:p>
          <a:p>
            <a:pPr lvl="1"/>
            <a:r>
              <a:rPr lang="zh-CN" altLang="en-US" sz="1400" dirty="0" smtClean="0">
                <a:latin typeface="微软雅黑" pitchFamily="34" charset="-122"/>
                <a:ea typeface="微软雅黑" pitchFamily="34" charset="-122"/>
              </a:rPr>
              <a:t>平台</a:t>
            </a:r>
            <a:r>
              <a:rPr lang="zh-CN" altLang="en-US" sz="1400" dirty="0">
                <a:latin typeface="微软雅黑" pitchFamily="34" charset="-122"/>
                <a:ea typeface="微软雅黑" pitchFamily="34" charset="-122"/>
              </a:rPr>
              <a:t>在接入分账网关后，分销商可以通过分账服务提供的账户支付、银行卡支付等方式，将款项支付</a:t>
            </a:r>
            <a:r>
              <a:rPr lang="zh-CN" altLang="en-US" sz="1400" dirty="0" smtClean="0">
                <a:latin typeface="微软雅黑" pitchFamily="34" charset="-122"/>
                <a:ea typeface="微软雅黑" pitchFamily="34" charset="-122"/>
              </a:rPr>
              <a:t>给分销</a:t>
            </a:r>
            <a:r>
              <a:rPr lang="zh-CN" altLang="en-US" sz="1400" dirty="0">
                <a:latin typeface="微软雅黑" pitchFamily="34" charset="-122"/>
                <a:ea typeface="微软雅黑" pitchFamily="34" charset="-122"/>
              </a:rPr>
              <a:t>平台，平台根据指定的分账规则将分销商支付的款项分给不同的收款方。</a:t>
            </a:r>
          </a:p>
          <a:p>
            <a:pPr lvl="1"/>
            <a:endParaRPr lang="zh-CN" altLang="en-US" sz="1400"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分账服务对象是谁？</a:t>
            </a:r>
          </a:p>
          <a:p>
            <a:pPr lvl="1"/>
            <a:r>
              <a:rPr lang="zh-CN" altLang="en-US" sz="1400" dirty="0">
                <a:latin typeface="微软雅黑" pitchFamily="34" charset="-122"/>
                <a:ea typeface="微软雅黑" pitchFamily="34" charset="-122"/>
              </a:rPr>
              <a:t>自动分账</a:t>
            </a:r>
            <a:r>
              <a:rPr lang="zh-CN" altLang="en-US" sz="1400" dirty="0" smtClean="0">
                <a:latin typeface="微软雅黑" pitchFamily="34" charset="-122"/>
                <a:ea typeface="微软雅黑" pitchFamily="34" charset="-122"/>
              </a:rPr>
              <a:t>给分销</a:t>
            </a:r>
            <a:r>
              <a:rPr lang="zh-CN" altLang="en-US" sz="1400" dirty="0">
                <a:latin typeface="微软雅黑" pitchFamily="34" charset="-122"/>
                <a:ea typeface="微软雅黑" pitchFamily="34" charset="-122"/>
              </a:rPr>
              <a:t>平台</a:t>
            </a:r>
            <a:r>
              <a:rPr lang="zh-CN" altLang="en-US" sz="1400" dirty="0" smtClean="0">
                <a:latin typeface="微软雅黑" pitchFamily="34" charset="-122"/>
                <a:ea typeface="微软雅黑" pitchFamily="34" charset="-122"/>
              </a:rPr>
              <a:t>和代理人</a:t>
            </a:r>
            <a:r>
              <a:rPr lang="zh-CN" altLang="en-US" sz="1400" dirty="0">
                <a:latin typeface="微软雅黑" pitchFamily="34" charset="-122"/>
                <a:ea typeface="微软雅黑" pitchFamily="34" charset="-122"/>
              </a:rPr>
              <a:t>，或者其他更多的分账方。</a:t>
            </a:r>
          </a:p>
        </p:txBody>
      </p:sp>
      <p:grpSp>
        <p:nvGrpSpPr>
          <p:cNvPr id="2" name="Group 4"/>
          <p:cNvGrpSpPr>
            <a:grpSpLocks/>
          </p:cNvGrpSpPr>
          <p:nvPr/>
        </p:nvGrpSpPr>
        <p:grpSpPr bwMode="auto">
          <a:xfrm>
            <a:off x="762000" y="3768725"/>
            <a:ext cx="7478713" cy="1946275"/>
            <a:chOff x="576" y="2662"/>
            <a:chExt cx="4711" cy="1226"/>
          </a:xfrm>
        </p:grpSpPr>
        <p:grpSp>
          <p:nvGrpSpPr>
            <p:cNvPr id="3" name="Group 151"/>
            <p:cNvGrpSpPr>
              <a:grpSpLocks/>
            </p:cNvGrpSpPr>
            <p:nvPr/>
          </p:nvGrpSpPr>
          <p:grpSpPr bwMode="auto">
            <a:xfrm>
              <a:off x="578" y="2972"/>
              <a:ext cx="561" cy="663"/>
              <a:chOff x="4267" y="2400"/>
              <a:chExt cx="902" cy="1049"/>
            </a:xfrm>
          </p:grpSpPr>
          <p:sp>
            <p:nvSpPr>
              <p:cNvPr id="15383" name="Freeform 93"/>
              <p:cNvSpPr>
                <a:spLocks/>
              </p:cNvSpPr>
              <p:nvPr/>
            </p:nvSpPr>
            <p:spPr bwMode="auto">
              <a:xfrm>
                <a:off x="4356" y="2400"/>
                <a:ext cx="432" cy="811"/>
              </a:xfrm>
              <a:custGeom>
                <a:avLst/>
                <a:gdLst>
                  <a:gd name="T0" fmla="*/ 192 w 432"/>
                  <a:gd name="T1" fmla="*/ 252 h 811"/>
                  <a:gd name="T2" fmla="*/ 182 w 432"/>
                  <a:gd name="T3" fmla="*/ 185 h 811"/>
                  <a:gd name="T4" fmla="*/ 143 w 432"/>
                  <a:gd name="T5" fmla="*/ 164 h 811"/>
                  <a:gd name="T6" fmla="*/ 142 w 432"/>
                  <a:gd name="T7" fmla="*/ 153 h 811"/>
                  <a:gd name="T8" fmla="*/ 143 w 432"/>
                  <a:gd name="T9" fmla="*/ 148 h 811"/>
                  <a:gd name="T10" fmla="*/ 154 w 432"/>
                  <a:gd name="T11" fmla="*/ 150 h 811"/>
                  <a:gd name="T12" fmla="*/ 166 w 432"/>
                  <a:gd name="T13" fmla="*/ 135 h 811"/>
                  <a:gd name="T14" fmla="*/ 171 w 432"/>
                  <a:gd name="T15" fmla="*/ 113 h 811"/>
                  <a:gd name="T16" fmla="*/ 175 w 432"/>
                  <a:gd name="T17" fmla="*/ 112 h 811"/>
                  <a:gd name="T18" fmla="*/ 179 w 432"/>
                  <a:gd name="T19" fmla="*/ 105 h 811"/>
                  <a:gd name="T20" fmla="*/ 171 w 432"/>
                  <a:gd name="T21" fmla="*/ 80 h 811"/>
                  <a:gd name="T22" fmla="*/ 164 w 432"/>
                  <a:gd name="T23" fmla="*/ 55 h 811"/>
                  <a:gd name="T24" fmla="*/ 145 w 432"/>
                  <a:gd name="T25" fmla="*/ 21 h 811"/>
                  <a:gd name="T26" fmla="*/ 114 w 432"/>
                  <a:gd name="T27" fmla="*/ 1 h 811"/>
                  <a:gd name="T28" fmla="*/ 75 w 432"/>
                  <a:gd name="T29" fmla="*/ 7 h 811"/>
                  <a:gd name="T30" fmla="*/ 54 w 432"/>
                  <a:gd name="T31" fmla="*/ 26 h 811"/>
                  <a:gd name="T32" fmla="*/ 52 w 432"/>
                  <a:gd name="T33" fmla="*/ 65 h 811"/>
                  <a:gd name="T34" fmla="*/ 59 w 432"/>
                  <a:gd name="T35" fmla="*/ 93 h 811"/>
                  <a:gd name="T36" fmla="*/ 68 w 432"/>
                  <a:gd name="T37" fmla="*/ 130 h 811"/>
                  <a:gd name="T38" fmla="*/ 52 w 432"/>
                  <a:gd name="T39" fmla="*/ 156 h 811"/>
                  <a:gd name="T40" fmla="*/ 9 w 432"/>
                  <a:gd name="T41" fmla="*/ 185 h 811"/>
                  <a:gd name="T42" fmla="*/ 0 w 432"/>
                  <a:gd name="T43" fmla="*/ 213 h 811"/>
                  <a:gd name="T44" fmla="*/ 17 w 432"/>
                  <a:gd name="T45" fmla="*/ 288 h 811"/>
                  <a:gd name="T46" fmla="*/ 24 w 432"/>
                  <a:gd name="T47" fmla="*/ 378 h 811"/>
                  <a:gd name="T48" fmla="*/ 24 w 432"/>
                  <a:gd name="T49" fmla="*/ 431 h 811"/>
                  <a:gd name="T50" fmla="*/ 48 w 432"/>
                  <a:gd name="T51" fmla="*/ 502 h 811"/>
                  <a:gd name="T52" fmla="*/ 103 w 432"/>
                  <a:gd name="T53" fmla="*/ 524 h 811"/>
                  <a:gd name="T54" fmla="*/ 154 w 432"/>
                  <a:gd name="T55" fmla="*/ 528 h 811"/>
                  <a:gd name="T56" fmla="*/ 222 w 432"/>
                  <a:gd name="T57" fmla="*/ 533 h 811"/>
                  <a:gd name="T58" fmla="*/ 283 w 432"/>
                  <a:gd name="T59" fmla="*/ 554 h 811"/>
                  <a:gd name="T60" fmla="*/ 303 w 432"/>
                  <a:gd name="T61" fmla="*/ 571 h 811"/>
                  <a:gd name="T62" fmla="*/ 297 w 432"/>
                  <a:gd name="T63" fmla="*/ 627 h 811"/>
                  <a:gd name="T64" fmla="*/ 305 w 432"/>
                  <a:gd name="T65" fmla="*/ 692 h 811"/>
                  <a:gd name="T66" fmla="*/ 305 w 432"/>
                  <a:gd name="T67" fmla="*/ 747 h 811"/>
                  <a:gd name="T68" fmla="*/ 302 w 432"/>
                  <a:gd name="T69" fmla="*/ 770 h 811"/>
                  <a:gd name="T70" fmla="*/ 316 w 432"/>
                  <a:gd name="T71" fmla="*/ 794 h 811"/>
                  <a:gd name="T72" fmla="*/ 356 w 432"/>
                  <a:gd name="T73" fmla="*/ 796 h 811"/>
                  <a:gd name="T74" fmla="*/ 391 w 432"/>
                  <a:gd name="T75" fmla="*/ 806 h 811"/>
                  <a:gd name="T76" fmla="*/ 419 w 432"/>
                  <a:gd name="T77" fmla="*/ 807 h 811"/>
                  <a:gd name="T78" fmla="*/ 431 w 432"/>
                  <a:gd name="T79" fmla="*/ 795 h 811"/>
                  <a:gd name="T80" fmla="*/ 392 w 432"/>
                  <a:gd name="T81" fmla="*/ 775 h 811"/>
                  <a:gd name="T82" fmla="*/ 355 w 432"/>
                  <a:gd name="T83" fmla="*/ 746 h 811"/>
                  <a:gd name="T84" fmla="*/ 357 w 432"/>
                  <a:gd name="T85" fmla="*/ 707 h 811"/>
                  <a:gd name="T86" fmla="*/ 367 w 432"/>
                  <a:gd name="T87" fmla="*/ 654 h 811"/>
                  <a:gd name="T88" fmla="*/ 374 w 432"/>
                  <a:gd name="T89" fmla="*/ 597 h 811"/>
                  <a:gd name="T90" fmla="*/ 379 w 432"/>
                  <a:gd name="T91" fmla="*/ 580 h 811"/>
                  <a:gd name="T92" fmla="*/ 383 w 432"/>
                  <a:gd name="T93" fmla="*/ 553 h 811"/>
                  <a:gd name="T94" fmla="*/ 364 w 432"/>
                  <a:gd name="T95" fmla="*/ 518 h 811"/>
                  <a:gd name="T96" fmla="*/ 303 w 432"/>
                  <a:gd name="T97" fmla="*/ 484 h 811"/>
                  <a:gd name="T98" fmla="*/ 265 w 432"/>
                  <a:gd name="T99" fmla="*/ 462 h 811"/>
                  <a:gd name="T100" fmla="*/ 223 w 432"/>
                  <a:gd name="T101" fmla="*/ 441 h 8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2"/>
                  <a:gd name="T154" fmla="*/ 0 h 811"/>
                  <a:gd name="T155" fmla="*/ 432 w 432"/>
                  <a:gd name="T156" fmla="*/ 811 h 8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2" h="811">
                    <a:moveTo>
                      <a:pt x="185" y="302"/>
                    </a:moveTo>
                    <a:lnTo>
                      <a:pt x="186" y="298"/>
                    </a:lnTo>
                    <a:lnTo>
                      <a:pt x="187" y="287"/>
                    </a:lnTo>
                    <a:lnTo>
                      <a:pt x="189" y="271"/>
                    </a:lnTo>
                    <a:lnTo>
                      <a:pt x="192" y="252"/>
                    </a:lnTo>
                    <a:lnTo>
                      <a:pt x="193" y="233"/>
                    </a:lnTo>
                    <a:lnTo>
                      <a:pt x="193" y="215"/>
                    </a:lnTo>
                    <a:lnTo>
                      <a:pt x="192" y="200"/>
                    </a:lnTo>
                    <a:lnTo>
                      <a:pt x="188" y="191"/>
                    </a:lnTo>
                    <a:lnTo>
                      <a:pt x="182" y="185"/>
                    </a:lnTo>
                    <a:lnTo>
                      <a:pt x="174" y="180"/>
                    </a:lnTo>
                    <a:lnTo>
                      <a:pt x="166" y="175"/>
                    </a:lnTo>
                    <a:lnTo>
                      <a:pt x="157" y="171"/>
                    </a:lnTo>
                    <a:lnTo>
                      <a:pt x="149" y="167"/>
                    </a:lnTo>
                    <a:lnTo>
                      <a:pt x="143" y="164"/>
                    </a:lnTo>
                    <a:lnTo>
                      <a:pt x="139" y="161"/>
                    </a:lnTo>
                    <a:lnTo>
                      <a:pt x="138" y="158"/>
                    </a:lnTo>
                    <a:lnTo>
                      <a:pt x="139" y="156"/>
                    </a:lnTo>
                    <a:lnTo>
                      <a:pt x="141" y="154"/>
                    </a:lnTo>
                    <a:lnTo>
                      <a:pt x="142" y="153"/>
                    </a:lnTo>
                    <a:lnTo>
                      <a:pt x="143" y="152"/>
                    </a:lnTo>
                    <a:lnTo>
                      <a:pt x="143" y="151"/>
                    </a:lnTo>
                    <a:lnTo>
                      <a:pt x="143" y="150"/>
                    </a:lnTo>
                    <a:lnTo>
                      <a:pt x="143" y="148"/>
                    </a:lnTo>
                    <a:lnTo>
                      <a:pt x="144" y="150"/>
                    </a:lnTo>
                    <a:lnTo>
                      <a:pt x="145" y="150"/>
                    </a:lnTo>
                    <a:lnTo>
                      <a:pt x="148" y="150"/>
                    </a:lnTo>
                    <a:lnTo>
                      <a:pt x="151" y="150"/>
                    </a:lnTo>
                    <a:lnTo>
                      <a:pt x="154" y="150"/>
                    </a:lnTo>
                    <a:lnTo>
                      <a:pt x="157" y="150"/>
                    </a:lnTo>
                    <a:lnTo>
                      <a:pt x="159" y="147"/>
                    </a:lnTo>
                    <a:lnTo>
                      <a:pt x="162" y="146"/>
                    </a:lnTo>
                    <a:lnTo>
                      <a:pt x="164" y="141"/>
                    </a:lnTo>
                    <a:lnTo>
                      <a:pt x="166" y="135"/>
                    </a:lnTo>
                    <a:lnTo>
                      <a:pt x="167" y="130"/>
                    </a:lnTo>
                    <a:lnTo>
                      <a:pt x="168" y="124"/>
                    </a:lnTo>
                    <a:lnTo>
                      <a:pt x="169" y="120"/>
                    </a:lnTo>
                    <a:lnTo>
                      <a:pt x="171" y="115"/>
                    </a:lnTo>
                    <a:lnTo>
                      <a:pt x="171" y="113"/>
                    </a:lnTo>
                    <a:lnTo>
                      <a:pt x="171" y="112"/>
                    </a:lnTo>
                    <a:lnTo>
                      <a:pt x="172" y="112"/>
                    </a:lnTo>
                    <a:lnTo>
                      <a:pt x="173" y="112"/>
                    </a:lnTo>
                    <a:lnTo>
                      <a:pt x="175" y="112"/>
                    </a:lnTo>
                    <a:lnTo>
                      <a:pt x="176" y="112"/>
                    </a:lnTo>
                    <a:lnTo>
                      <a:pt x="177" y="111"/>
                    </a:lnTo>
                    <a:lnTo>
                      <a:pt x="178" y="110"/>
                    </a:lnTo>
                    <a:lnTo>
                      <a:pt x="179" y="108"/>
                    </a:lnTo>
                    <a:lnTo>
                      <a:pt x="179" y="105"/>
                    </a:lnTo>
                    <a:lnTo>
                      <a:pt x="178" y="101"/>
                    </a:lnTo>
                    <a:lnTo>
                      <a:pt x="177" y="96"/>
                    </a:lnTo>
                    <a:lnTo>
                      <a:pt x="175" y="91"/>
                    </a:lnTo>
                    <a:lnTo>
                      <a:pt x="173" y="85"/>
                    </a:lnTo>
                    <a:lnTo>
                      <a:pt x="171" y="80"/>
                    </a:lnTo>
                    <a:lnTo>
                      <a:pt x="169" y="75"/>
                    </a:lnTo>
                    <a:lnTo>
                      <a:pt x="168" y="72"/>
                    </a:lnTo>
                    <a:lnTo>
                      <a:pt x="167" y="67"/>
                    </a:lnTo>
                    <a:lnTo>
                      <a:pt x="166" y="62"/>
                    </a:lnTo>
                    <a:lnTo>
                      <a:pt x="164" y="55"/>
                    </a:lnTo>
                    <a:lnTo>
                      <a:pt x="162" y="47"/>
                    </a:lnTo>
                    <a:lnTo>
                      <a:pt x="158" y="40"/>
                    </a:lnTo>
                    <a:lnTo>
                      <a:pt x="155" y="32"/>
                    </a:lnTo>
                    <a:lnTo>
                      <a:pt x="151" y="25"/>
                    </a:lnTo>
                    <a:lnTo>
                      <a:pt x="145" y="21"/>
                    </a:lnTo>
                    <a:lnTo>
                      <a:pt x="139" y="16"/>
                    </a:lnTo>
                    <a:lnTo>
                      <a:pt x="133" y="12"/>
                    </a:lnTo>
                    <a:lnTo>
                      <a:pt x="127" y="7"/>
                    </a:lnTo>
                    <a:lnTo>
                      <a:pt x="121" y="4"/>
                    </a:lnTo>
                    <a:lnTo>
                      <a:pt x="114" y="1"/>
                    </a:lnTo>
                    <a:lnTo>
                      <a:pt x="106" y="0"/>
                    </a:lnTo>
                    <a:lnTo>
                      <a:pt x="98" y="0"/>
                    </a:lnTo>
                    <a:lnTo>
                      <a:pt x="91" y="2"/>
                    </a:lnTo>
                    <a:lnTo>
                      <a:pt x="82" y="5"/>
                    </a:lnTo>
                    <a:lnTo>
                      <a:pt x="75" y="7"/>
                    </a:lnTo>
                    <a:lnTo>
                      <a:pt x="68" y="10"/>
                    </a:lnTo>
                    <a:lnTo>
                      <a:pt x="64" y="13"/>
                    </a:lnTo>
                    <a:lnTo>
                      <a:pt x="59" y="16"/>
                    </a:lnTo>
                    <a:lnTo>
                      <a:pt x="56" y="21"/>
                    </a:lnTo>
                    <a:lnTo>
                      <a:pt x="54" y="26"/>
                    </a:lnTo>
                    <a:lnTo>
                      <a:pt x="53" y="34"/>
                    </a:lnTo>
                    <a:lnTo>
                      <a:pt x="53" y="42"/>
                    </a:lnTo>
                    <a:lnTo>
                      <a:pt x="52" y="50"/>
                    </a:lnTo>
                    <a:lnTo>
                      <a:pt x="52" y="57"/>
                    </a:lnTo>
                    <a:lnTo>
                      <a:pt x="52" y="65"/>
                    </a:lnTo>
                    <a:lnTo>
                      <a:pt x="52" y="72"/>
                    </a:lnTo>
                    <a:lnTo>
                      <a:pt x="53" y="78"/>
                    </a:lnTo>
                    <a:lnTo>
                      <a:pt x="55" y="84"/>
                    </a:lnTo>
                    <a:lnTo>
                      <a:pt x="57" y="88"/>
                    </a:lnTo>
                    <a:lnTo>
                      <a:pt x="59" y="93"/>
                    </a:lnTo>
                    <a:lnTo>
                      <a:pt x="62" y="100"/>
                    </a:lnTo>
                    <a:lnTo>
                      <a:pt x="64" y="106"/>
                    </a:lnTo>
                    <a:lnTo>
                      <a:pt x="66" y="114"/>
                    </a:lnTo>
                    <a:lnTo>
                      <a:pt x="67" y="123"/>
                    </a:lnTo>
                    <a:lnTo>
                      <a:pt x="68" y="130"/>
                    </a:lnTo>
                    <a:lnTo>
                      <a:pt x="69" y="136"/>
                    </a:lnTo>
                    <a:lnTo>
                      <a:pt x="71" y="141"/>
                    </a:lnTo>
                    <a:lnTo>
                      <a:pt x="68" y="145"/>
                    </a:lnTo>
                    <a:lnTo>
                      <a:pt x="62" y="151"/>
                    </a:lnTo>
                    <a:lnTo>
                      <a:pt x="52" y="156"/>
                    </a:lnTo>
                    <a:lnTo>
                      <a:pt x="41" y="162"/>
                    </a:lnTo>
                    <a:lnTo>
                      <a:pt x="29" y="168"/>
                    </a:lnTo>
                    <a:lnTo>
                      <a:pt x="19" y="174"/>
                    </a:lnTo>
                    <a:lnTo>
                      <a:pt x="12" y="180"/>
                    </a:lnTo>
                    <a:lnTo>
                      <a:pt x="9" y="185"/>
                    </a:lnTo>
                    <a:lnTo>
                      <a:pt x="7" y="190"/>
                    </a:lnTo>
                    <a:lnTo>
                      <a:pt x="5" y="194"/>
                    </a:lnTo>
                    <a:lnTo>
                      <a:pt x="3" y="200"/>
                    </a:lnTo>
                    <a:lnTo>
                      <a:pt x="1" y="205"/>
                    </a:lnTo>
                    <a:lnTo>
                      <a:pt x="0" y="213"/>
                    </a:lnTo>
                    <a:lnTo>
                      <a:pt x="0" y="223"/>
                    </a:lnTo>
                    <a:lnTo>
                      <a:pt x="2" y="235"/>
                    </a:lnTo>
                    <a:lnTo>
                      <a:pt x="6" y="251"/>
                    </a:lnTo>
                    <a:lnTo>
                      <a:pt x="13" y="268"/>
                    </a:lnTo>
                    <a:lnTo>
                      <a:pt x="17" y="288"/>
                    </a:lnTo>
                    <a:lnTo>
                      <a:pt x="21" y="308"/>
                    </a:lnTo>
                    <a:lnTo>
                      <a:pt x="23" y="330"/>
                    </a:lnTo>
                    <a:lnTo>
                      <a:pt x="24" y="348"/>
                    </a:lnTo>
                    <a:lnTo>
                      <a:pt x="24" y="365"/>
                    </a:lnTo>
                    <a:lnTo>
                      <a:pt x="24" y="378"/>
                    </a:lnTo>
                    <a:lnTo>
                      <a:pt x="23" y="387"/>
                    </a:lnTo>
                    <a:lnTo>
                      <a:pt x="23" y="396"/>
                    </a:lnTo>
                    <a:lnTo>
                      <a:pt x="22" y="406"/>
                    </a:lnTo>
                    <a:lnTo>
                      <a:pt x="23" y="417"/>
                    </a:lnTo>
                    <a:lnTo>
                      <a:pt x="24" y="431"/>
                    </a:lnTo>
                    <a:lnTo>
                      <a:pt x="26" y="445"/>
                    </a:lnTo>
                    <a:lnTo>
                      <a:pt x="29" y="460"/>
                    </a:lnTo>
                    <a:lnTo>
                      <a:pt x="34" y="475"/>
                    </a:lnTo>
                    <a:lnTo>
                      <a:pt x="41" y="491"/>
                    </a:lnTo>
                    <a:lnTo>
                      <a:pt x="48" y="502"/>
                    </a:lnTo>
                    <a:lnTo>
                      <a:pt x="58" y="511"/>
                    </a:lnTo>
                    <a:lnTo>
                      <a:pt x="69" y="516"/>
                    </a:lnTo>
                    <a:lnTo>
                      <a:pt x="82" y="520"/>
                    </a:lnTo>
                    <a:lnTo>
                      <a:pt x="93" y="523"/>
                    </a:lnTo>
                    <a:lnTo>
                      <a:pt x="103" y="524"/>
                    </a:lnTo>
                    <a:lnTo>
                      <a:pt x="111" y="524"/>
                    </a:lnTo>
                    <a:lnTo>
                      <a:pt x="116" y="525"/>
                    </a:lnTo>
                    <a:lnTo>
                      <a:pt x="126" y="526"/>
                    </a:lnTo>
                    <a:lnTo>
                      <a:pt x="139" y="527"/>
                    </a:lnTo>
                    <a:lnTo>
                      <a:pt x="154" y="528"/>
                    </a:lnTo>
                    <a:lnTo>
                      <a:pt x="169" y="530"/>
                    </a:lnTo>
                    <a:lnTo>
                      <a:pt x="185" y="530"/>
                    </a:lnTo>
                    <a:lnTo>
                      <a:pt x="199" y="531"/>
                    </a:lnTo>
                    <a:lnTo>
                      <a:pt x="212" y="532"/>
                    </a:lnTo>
                    <a:lnTo>
                      <a:pt x="222" y="533"/>
                    </a:lnTo>
                    <a:lnTo>
                      <a:pt x="232" y="535"/>
                    </a:lnTo>
                    <a:lnTo>
                      <a:pt x="244" y="540"/>
                    </a:lnTo>
                    <a:lnTo>
                      <a:pt x="257" y="544"/>
                    </a:lnTo>
                    <a:lnTo>
                      <a:pt x="271" y="550"/>
                    </a:lnTo>
                    <a:lnTo>
                      <a:pt x="283" y="554"/>
                    </a:lnTo>
                    <a:lnTo>
                      <a:pt x="294" y="558"/>
                    </a:lnTo>
                    <a:lnTo>
                      <a:pt x="301" y="562"/>
                    </a:lnTo>
                    <a:lnTo>
                      <a:pt x="304" y="563"/>
                    </a:lnTo>
                    <a:lnTo>
                      <a:pt x="303" y="565"/>
                    </a:lnTo>
                    <a:lnTo>
                      <a:pt x="303" y="571"/>
                    </a:lnTo>
                    <a:lnTo>
                      <a:pt x="302" y="580"/>
                    </a:lnTo>
                    <a:lnTo>
                      <a:pt x="301" y="591"/>
                    </a:lnTo>
                    <a:lnTo>
                      <a:pt x="299" y="603"/>
                    </a:lnTo>
                    <a:lnTo>
                      <a:pt x="298" y="615"/>
                    </a:lnTo>
                    <a:lnTo>
                      <a:pt x="297" y="627"/>
                    </a:lnTo>
                    <a:lnTo>
                      <a:pt x="297" y="637"/>
                    </a:lnTo>
                    <a:lnTo>
                      <a:pt x="298" y="647"/>
                    </a:lnTo>
                    <a:lnTo>
                      <a:pt x="299" y="662"/>
                    </a:lnTo>
                    <a:lnTo>
                      <a:pt x="302" y="676"/>
                    </a:lnTo>
                    <a:lnTo>
                      <a:pt x="305" y="692"/>
                    </a:lnTo>
                    <a:lnTo>
                      <a:pt x="307" y="707"/>
                    </a:lnTo>
                    <a:lnTo>
                      <a:pt x="308" y="721"/>
                    </a:lnTo>
                    <a:lnTo>
                      <a:pt x="308" y="733"/>
                    </a:lnTo>
                    <a:lnTo>
                      <a:pt x="307" y="741"/>
                    </a:lnTo>
                    <a:lnTo>
                      <a:pt x="305" y="747"/>
                    </a:lnTo>
                    <a:lnTo>
                      <a:pt x="304" y="753"/>
                    </a:lnTo>
                    <a:lnTo>
                      <a:pt x="303" y="758"/>
                    </a:lnTo>
                    <a:lnTo>
                      <a:pt x="302" y="763"/>
                    </a:lnTo>
                    <a:lnTo>
                      <a:pt x="302" y="766"/>
                    </a:lnTo>
                    <a:lnTo>
                      <a:pt x="302" y="770"/>
                    </a:lnTo>
                    <a:lnTo>
                      <a:pt x="302" y="772"/>
                    </a:lnTo>
                    <a:lnTo>
                      <a:pt x="309" y="794"/>
                    </a:lnTo>
                    <a:lnTo>
                      <a:pt x="312" y="794"/>
                    </a:lnTo>
                    <a:lnTo>
                      <a:pt x="316" y="794"/>
                    </a:lnTo>
                    <a:lnTo>
                      <a:pt x="323" y="794"/>
                    </a:lnTo>
                    <a:lnTo>
                      <a:pt x="332" y="794"/>
                    </a:lnTo>
                    <a:lnTo>
                      <a:pt x="341" y="795"/>
                    </a:lnTo>
                    <a:lnTo>
                      <a:pt x="348" y="795"/>
                    </a:lnTo>
                    <a:lnTo>
                      <a:pt x="356" y="796"/>
                    </a:lnTo>
                    <a:lnTo>
                      <a:pt x="362" y="798"/>
                    </a:lnTo>
                    <a:lnTo>
                      <a:pt x="368" y="800"/>
                    </a:lnTo>
                    <a:lnTo>
                      <a:pt x="375" y="802"/>
                    </a:lnTo>
                    <a:lnTo>
                      <a:pt x="383" y="804"/>
                    </a:lnTo>
                    <a:lnTo>
                      <a:pt x="391" y="806"/>
                    </a:lnTo>
                    <a:lnTo>
                      <a:pt x="398" y="807"/>
                    </a:lnTo>
                    <a:lnTo>
                      <a:pt x="406" y="808"/>
                    </a:lnTo>
                    <a:lnTo>
                      <a:pt x="412" y="810"/>
                    </a:lnTo>
                    <a:lnTo>
                      <a:pt x="416" y="808"/>
                    </a:lnTo>
                    <a:lnTo>
                      <a:pt x="419" y="807"/>
                    </a:lnTo>
                    <a:lnTo>
                      <a:pt x="423" y="805"/>
                    </a:lnTo>
                    <a:lnTo>
                      <a:pt x="426" y="803"/>
                    </a:lnTo>
                    <a:lnTo>
                      <a:pt x="429" y="801"/>
                    </a:lnTo>
                    <a:lnTo>
                      <a:pt x="431" y="797"/>
                    </a:lnTo>
                    <a:lnTo>
                      <a:pt x="431" y="795"/>
                    </a:lnTo>
                    <a:lnTo>
                      <a:pt x="427" y="792"/>
                    </a:lnTo>
                    <a:lnTo>
                      <a:pt x="422" y="788"/>
                    </a:lnTo>
                    <a:lnTo>
                      <a:pt x="414" y="784"/>
                    </a:lnTo>
                    <a:lnTo>
                      <a:pt x="403" y="781"/>
                    </a:lnTo>
                    <a:lnTo>
                      <a:pt x="392" y="775"/>
                    </a:lnTo>
                    <a:lnTo>
                      <a:pt x="381" y="770"/>
                    </a:lnTo>
                    <a:lnTo>
                      <a:pt x="371" y="764"/>
                    </a:lnTo>
                    <a:lnTo>
                      <a:pt x="363" y="758"/>
                    </a:lnTo>
                    <a:lnTo>
                      <a:pt x="356" y="752"/>
                    </a:lnTo>
                    <a:lnTo>
                      <a:pt x="355" y="746"/>
                    </a:lnTo>
                    <a:lnTo>
                      <a:pt x="355" y="741"/>
                    </a:lnTo>
                    <a:lnTo>
                      <a:pt x="355" y="734"/>
                    </a:lnTo>
                    <a:lnTo>
                      <a:pt x="355" y="726"/>
                    </a:lnTo>
                    <a:lnTo>
                      <a:pt x="356" y="717"/>
                    </a:lnTo>
                    <a:lnTo>
                      <a:pt x="357" y="707"/>
                    </a:lnTo>
                    <a:lnTo>
                      <a:pt x="358" y="698"/>
                    </a:lnTo>
                    <a:lnTo>
                      <a:pt x="361" y="688"/>
                    </a:lnTo>
                    <a:lnTo>
                      <a:pt x="362" y="677"/>
                    </a:lnTo>
                    <a:lnTo>
                      <a:pt x="365" y="666"/>
                    </a:lnTo>
                    <a:lnTo>
                      <a:pt x="367" y="654"/>
                    </a:lnTo>
                    <a:lnTo>
                      <a:pt x="369" y="641"/>
                    </a:lnTo>
                    <a:lnTo>
                      <a:pt x="371" y="627"/>
                    </a:lnTo>
                    <a:lnTo>
                      <a:pt x="373" y="615"/>
                    </a:lnTo>
                    <a:lnTo>
                      <a:pt x="373" y="605"/>
                    </a:lnTo>
                    <a:lnTo>
                      <a:pt x="374" y="597"/>
                    </a:lnTo>
                    <a:lnTo>
                      <a:pt x="374" y="593"/>
                    </a:lnTo>
                    <a:lnTo>
                      <a:pt x="374" y="591"/>
                    </a:lnTo>
                    <a:lnTo>
                      <a:pt x="375" y="587"/>
                    </a:lnTo>
                    <a:lnTo>
                      <a:pt x="377" y="584"/>
                    </a:lnTo>
                    <a:lnTo>
                      <a:pt x="379" y="580"/>
                    </a:lnTo>
                    <a:lnTo>
                      <a:pt x="382" y="575"/>
                    </a:lnTo>
                    <a:lnTo>
                      <a:pt x="384" y="571"/>
                    </a:lnTo>
                    <a:lnTo>
                      <a:pt x="385" y="565"/>
                    </a:lnTo>
                    <a:lnTo>
                      <a:pt x="384" y="560"/>
                    </a:lnTo>
                    <a:lnTo>
                      <a:pt x="383" y="553"/>
                    </a:lnTo>
                    <a:lnTo>
                      <a:pt x="382" y="546"/>
                    </a:lnTo>
                    <a:lnTo>
                      <a:pt x="379" y="540"/>
                    </a:lnTo>
                    <a:lnTo>
                      <a:pt x="376" y="533"/>
                    </a:lnTo>
                    <a:lnTo>
                      <a:pt x="372" y="525"/>
                    </a:lnTo>
                    <a:lnTo>
                      <a:pt x="364" y="518"/>
                    </a:lnTo>
                    <a:lnTo>
                      <a:pt x="354" y="511"/>
                    </a:lnTo>
                    <a:lnTo>
                      <a:pt x="339" y="504"/>
                    </a:lnTo>
                    <a:lnTo>
                      <a:pt x="325" y="497"/>
                    </a:lnTo>
                    <a:lnTo>
                      <a:pt x="313" y="490"/>
                    </a:lnTo>
                    <a:lnTo>
                      <a:pt x="303" y="484"/>
                    </a:lnTo>
                    <a:lnTo>
                      <a:pt x="295" y="477"/>
                    </a:lnTo>
                    <a:lnTo>
                      <a:pt x="287" y="473"/>
                    </a:lnTo>
                    <a:lnTo>
                      <a:pt x="281" y="467"/>
                    </a:lnTo>
                    <a:lnTo>
                      <a:pt x="274" y="464"/>
                    </a:lnTo>
                    <a:lnTo>
                      <a:pt x="265" y="462"/>
                    </a:lnTo>
                    <a:lnTo>
                      <a:pt x="256" y="458"/>
                    </a:lnTo>
                    <a:lnTo>
                      <a:pt x="247" y="455"/>
                    </a:lnTo>
                    <a:lnTo>
                      <a:pt x="238" y="451"/>
                    </a:lnTo>
                    <a:lnTo>
                      <a:pt x="229" y="445"/>
                    </a:lnTo>
                    <a:lnTo>
                      <a:pt x="223" y="441"/>
                    </a:lnTo>
                    <a:lnTo>
                      <a:pt x="217" y="437"/>
                    </a:lnTo>
                    <a:lnTo>
                      <a:pt x="214" y="434"/>
                    </a:lnTo>
                    <a:lnTo>
                      <a:pt x="213" y="433"/>
                    </a:lnTo>
                    <a:lnTo>
                      <a:pt x="185" y="302"/>
                    </a:lnTo>
                  </a:path>
                </a:pathLst>
              </a:custGeom>
              <a:solidFill>
                <a:srgbClr val="4C4C4C"/>
              </a:solidFill>
              <a:ln w="9525" cap="rnd">
                <a:noFill/>
                <a:round/>
                <a:headEnd/>
                <a:tailEnd/>
              </a:ln>
            </p:spPr>
            <p:txBody>
              <a:bodyPr/>
              <a:lstStyle/>
              <a:p>
                <a:endParaRPr lang="zh-CN" altLang="en-US"/>
              </a:p>
            </p:txBody>
          </p:sp>
          <p:sp>
            <p:nvSpPr>
              <p:cNvPr id="15384" name="Freeform 94"/>
              <p:cNvSpPr>
                <a:spLocks/>
              </p:cNvSpPr>
              <p:nvPr/>
            </p:nvSpPr>
            <p:spPr bwMode="auto">
              <a:xfrm>
                <a:off x="4295" y="2586"/>
                <a:ext cx="152" cy="262"/>
              </a:xfrm>
              <a:custGeom>
                <a:avLst/>
                <a:gdLst>
                  <a:gd name="T0" fmla="*/ 64 w 152"/>
                  <a:gd name="T1" fmla="*/ 261 h 262"/>
                  <a:gd name="T2" fmla="*/ 84 w 152"/>
                  <a:gd name="T3" fmla="*/ 259 h 262"/>
                  <a:gd name="T4" fmla="*/ 114 w 152"/>
                  <a:gd name="T5" fmla="*/ 253 h 262"/>
                  <a:gd name="T6" fmla="*/ 139 w 152"/>
                  <a:gd name="T7" fmla="*/ 239 h 262"/>
                  <a:gd name="T8" fmla="*/ 151 w 152"/>
                  <a:gd name="T9" fmla="*/ 217 h 262"/>
                  <a:gd name="T10" fmla="*/ 143 w 152"/>
                  <a:gd name="T11" fmla="*/ 191 h 262"/>
                  <a:gd name="T12" fmla="*/ 124 w 152"/>
                  <a:gd name="T13" fmla="*/ 162 h 262"/>
                  <a:gd name="T14" fmla="*/ 104 w 152"/>
                  <a:gd name="T15" fmla="*/ 131 h 262"/>
                  <a:gd name="T16" fmla="*/ 95 w 152"/>
                  <a:gd name="T17" fmla="*/ 94 h 262"/>
                  <a:gd name="T18" fmla="*/ 104 w 152"/>
                  <a:gd name="T19" fmla="*/ 59 h 262"/>
                  <a:gd name="T20" fmla="*/ 121 w 152"/>
                  <a:gd name="T21" fmla="*/ 33 h 262"/>
                  <a:gd name="T22" fmla="*/ 128 w 152"/>
                  <a:gd name="T23" fmla="*/ 14 h 262"/>
                  <a:gd name="T24" fmla="*/ 115 w 152"/>
                  <a:gd name="T25" fmla="*/ 5 h 262"/>
                  <a:gd name="T26" fmla="*/ 83 w 152"/>
                  <a:gd name="T27" fmla="*/ 1 h 262"/>
                  <a:gd name="T28" fmla="*/ 46 w 152"/>
                  <a:gd name="T29" fmla="*/ 1 h 262"/>
                  <a:gd name="T30" fmla="*/ 17 w 152"/>
                  <a:gd name="T31" fmla="*/ 5 h 262"/>
                  <a:gd name="T32" fmla="*/ 7 w 152"/>
                  <a:gd name="T33" fmla="*/ 15 h 262"/>
                  <a:gd name="T34" fmla="*/ 2 w 152"/>
                  <a:gd name="T35" fmla="*/ 24 h 262"/>
                  <a:gd name="T36" fmla="*/ 0 w 152"/>
                  <a:gd name="T37" fmla="*/ 34 h 262"/>
                  <a:gd name="T38" fmla="*/ 3 w 152"/>
                  <a:gd name="T39" fmla="*/ 51 h 262"/>
                  <a:gd name="T40" fmla="*/ 12 w 152"/>
                  <a:gd name="T41" fmla="*/ 75 h 262"/>
                  <a:gd name="T42" fmla="*/ 18 w 152"/>
                  <a:gd name="T43" fmla="*/ 92 h 262"/>
                  <a:gd name="T44" fmla="*/ 23 w 152"/>
                  <a:gd name="T45" fmla="*/ 104 h 262"/>
                  <a:gd name="T46" fmla="*/ 25 w 152"/>
                  <a:gd name="T47" fmla="*/ 123 h 262"/>
                  <a:gd name="T48" fmla="*/ 26 w 152"/>
                  <a:gd name="T49" fmla="*/ 152 h 262"/>
                  <a:gd name="T50" fmla="*/ 25 w 152"/>
                  <a:gd name="T51" fmla="*/ 173 h 262"/>
                  <a:gd name="T52" fmla="*/ 23 w 152"/>
                  <a:gd name="T53" fmla="*/ 188 h 262"/>
                  <a:gd name="T54" fmla="*/ 22 w 152"/>
                  <a:gd name="T55" fmla="*/ 203 h 262"/>
                  <a:gd name="T56" fmla="*/ 23 w 152"/>
                  <a:gd name="T57" fmla="*/ 223 h 262"/>
                  <a:gd name="T58" fmla="*/ 27 w 152"/>
                  <a:gd name="T59" fmla="*/ 237 h 262"/>
                  <a:gd name="T60" fmla="*/ 32 w 152"/>
                  <a:gd name="T61" fmla="*/ 246 h 262"/>
                  <a:gd name="T62" fmla="*/ 37 w 152"/>
                  <a:gd name="T63" fmla="*/ 251 h 262"/>
                  <a:gd name="T64" fmla="*/ 43 w 152"/>
                  <a:gd name="T65" fmla="*/ 255 h 262"/>
                  <a:gd name="T66" fmla="*/ 49 w 152"/>
                  <a:gd name="T67" fmla="*/ 257 h 262"/>
                  <a:gd name="T68" fmla="*/ 56 w 152"/>
                  <a:gd name="T69" fmla="*/ 259 h 262"/>
                  <a:gd name="T70" fmla="*/ 59 w 152"/>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
                  <a:gd name="T109" fmla="*/ 0 h 262"/>
                  <a:gd name="T110" fmla="*/ 152 w 152"/>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 h="262">
                    <a:moveTo>
                      <a:pt x="61" y="261"/>
                    </a:moveTo>
                    <a:lnTo>
                      <a:pt x="64" y="261"/>
                    </a:lnTo>
                    <a:lnTo>
                      <a:pt x="72" y="259"/>
                    </a:lnTo>
                    <a:lnTo>
                      <a:pt x="84" y="259"/>
                    </a:lnTo>
                    <a:lnTo>
                      <a:pt x="98" y="256"/>
                    </a:lnTo>
                    <a:lnTo>
                      <a:pt x="114" y="253"/>
                    </a:lnTo>
                    <a:lnTo>
                      <a:pt x="128" y="247"/>
                    </a:lnTo>
                    <a:lnTo>
                      <a:pt x="139" y="239"/>
                    </a:lnTo>
                    <a:lnTo>
                      <a:pt x="147" y="229"/>
                    </a:lnTo>
                    <a:lnTo>
                      <a:pt x="151" y="217"/>
                    </a:lnTo>
                    <a:lnTo>
                      <a:pt x="148" y="204"/>
                    </a:lnTo>
                    <a:lnTo>
                      <a:pt x="143" y="191"/>
                    </a:lnTo>
                    <a:lnTo>
                      <a:pt x="134" y="176"/>
                    </a:lnTo>
                    <a:lnTo>
                      <a:pt x="124" y="162"/>
                    </a:lnTo>
                    <a:lnTo>
                      <a:pt x="114" y="147"/>
                    </a:lnTo>
                    <a:lnTo>
                      <a:pt x="104" y="131"/>
                    </a:lnTo>
                    <a:lnTo>
                      <a:pt x="97" y="114"/>
                    </a:lnTo>
                    <a:lnTo>
                      <a:pt x="95" y="94"/>
                    </a:lnTo>
                    <a:lnTo>
                      <a:pt x="98" y="76"/>
                    </a:lnTo>
                    <a:lnTo>
                      <a:pt x="104" y="59"/>
                    </a:lnTo>
                    <a:lnTo>
                      <a:pt x="113" y="45"/>
                    </a:lnTo>
                    <a:lnTo>
                      <a:pt x="121" y="33"/>
                    </a:lnTo>
                    <a:lnTo>
                      <a:pt x="126" y="23"/>
                    </a:lnTo>
                    <a:lnTo>
                      <a:pt x="128" y="14"/>
                    </a:lnTo>
                    <a:lnTo>
                      <a:pt x="125" y="8"/>
                    </a:lnTo>
                    <a:lnTo>
                      <a:pt x="115" y="5"/>
                    </a:lnTo>
                    <a:lnTo>
                      <a:pt x="101" y="3"/>
                    </a:lnTo>
                    <a:lnTo>
                      <a:pt x="83" y="1"/>
                    </a:lnTo>
                    <a:lnTo>
                      <a:pt x="64" y="0"/>
                    </a:lnTo>
                    <a:lnTo>
                      <a:pt x="46" y="1"/>
                    </a:lnTo>
                    <a:lnTo>
                      <a:pt x="29"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8"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29" y="242"/>
                    </a:lnTo>
                    <a:lnTo>
                      <a:pt x="32" y="246"/>
                    </a:lnTo>
                    <a:lnTo>
                      <a:pt x="34" y="248"/>
                    </a:lnTo>
                    <a:lnTo>
                      <a:pt x="37" y="251"/>
                    </a:lnTo>
                    <a:lnTo>
                      <a:pt x="41" y="253"/>
                    </a:lnTo>
                    <a:lnTo>
                      <a:pt x="43" y="255"/>
                    </a:lnTo>
                    <a:lnTo>
                      <a:pt x="46" y="256"/>
                    </a:lnTo>
                    <a:lnTo>
                      <a:pt x="49" y="257"/>
                    </a:lnTo>
                    <a:lnTo>
                      <a:pt x="53" y="258"/>
                    </a:lnTo>
                    <a:lnTo>
                      <a:pt x="56" y="259"/>
                    </a:lnTo>
                    <a:lnTo>
                      <a:pt x="58" y="261"/>
                    </a:lnTo>
                    <a:lnTo>
                      <a:pt x="59" y="261"/>
                    </a:lnTo>
                    <a:lnTo>
                      <a:pt x="61" y="261"/>
                    </a:lnTo>
                  </a:path>
                </a:pathLst>
              </a:custGeom>
              <a:solidFill>
                <a:srgbClr val="00CCCC"/>
              </a:solidFill>
              <a:ln w="9525" cap="rnd">
                <a:noFill/>
                <a:round/>
                <a:headEnd/>
                <a:tailEnd/>
              </a:ln>
            </p:spPr>
            <p:txBody>
              <a:bodyPr/>
              <a:lstStyle/>
              <a:p>
                <a:endParaRPr lang="zh-CN" altLang="en-US"/>
              </a:p>
            </p:txBody>
          </p:sp>
          <p:sp>
            <p:nvSpPr>
              <p:cNvPr id="15385" name="Freeform 95"/>
              <p:cNvSpPr>
                <a:spLocks/>
              </p:cNvSpPr>
              <p:nvPr/>
            </p:nvSpPr>
            <p:spPr bwMode="auto">
              <a:xfrm>
                <a:off x="4353" y="2402"/>
                <a:ext cx="432" cy="811"/>
              </a:xfrm>
              <a:custGeom>
                <a:avLst/>
                <a:gdLst>
                  <a:gd name="T0" fmla="*/ 192 w 432"/>
                  <a:gd name="T1" fmla="*/ 256 h 811"/>
                  <a:gd name="T2" fmla="*/ 183 w 432"/>
                  <a:gd name="T3" fmla="*/ 185 h 811"/>
                  <a:gd name="T4" fmla="*/ 144 w 432"/>
                  <a:gd name="T5" fmla="*/ 164 h 811"/>
                  <a:gd name="T6" fmla="*/ 142 w 432"/>
                  <a:gd name="T7" fmla="*/ 153 h 811"/>
                  <a:gd name="T8" fmla="*/ 144 w 432"/>
                  <a:gd name="T9" fmla="*/ 150 h 811"/>
                  <a:gd name="T10" fmla="*/ 154 w 432"/>
                  <a:gd name="T11" fmla="*/ 150 h 811"/>
                  <a:gd name="T12" fmla="*/ 166 w 432"/>
                  <a:gd name="T13" fmla="*/ 136 h 811"/>
                  <a:gd name="T14" fmla="*/ 171 w 432"/>
                  <a:gd name="T15" fmla="*/ 113 h 811"/>
                  <a:gd name="T16" fmla="*/ 175 w 432"/>
                  <a:gd name="T17" fmla="*/ 113 h 811"/>
                  <a:gd name="T18" fmla="*/ 179 w 432"/>
                  <a:gd name="T19" fmla="*/ 105 h 811"/>
                  <a:gd name="T20" fmla="*/ 171 w 432"/>
                  <a:gd name="T21" fmla="*/ 80 h 811"/>
                  <a:gd name="T22" fmla="*/ 165 w 432"/>
                  <a:gd name="T23" fmla="*/ 55 h 811"/>
                  <a:gd name="T24" fmla="*/ 145 w 432"/>
                  <a:gd name="T25" fmla="*/ 21 h 811"/>
                  <a:gd name="T26" fmla="*/ 114 w 432"/>
                  <a:gd name="T27" fmla="*/ 1 h 811"/>
                  <a:gd name="T28" fmla="*/ 75 w 432"/>
                  <a:gd name="T29" fmla="*/ 7 h 811"/>
                  <a:gd name="T30" fmla="*/ 55 w 432"/>
                  <a:gd name="T31" fmla="*/ 26 h 811"/>
                  <a:gd name="T32" fmla="*/ 52 w 432"/>
                  <a:gd name="T33" fmla="*/ 65 h 811"/>
                  <a:gd name="T34" fmla="*/ 61 w 432"/>
                  <a:gd name="T35" fmla="*/ 93 h 811"/>
                  <a:gd name="T36" fmla="*/ 69 w 432"/>
                  <a:gd name="T37" fmla="*/ 130 h 811"/>
                  <a:gd name="T38" fmla="*/ 52 w 432"/>
                  <a:gd name="T39" fmla="*/ 156 h 811"/>
                  <a:gd name="T40" fmla="*/ 9 w 432"/>
                  <a:gd name="T41" fmla="*/ 185 h 811"/>
                  <a:gd name="T42" fmla="*/ 0 w 432"/>
                  <a:gd name="T43" fmla="*/ 213 h 811"/>
                  <a:gd name="T44" fmla="*/ 17 w 432"/>
                  <a:gd name="T45" fmla="*/ 288 h 811"/>
                  <a:gd name="T46" fmla="*/ 24 w 432"/>
                  <a:gd name="T47" fmla="*/ 378 h 811"/>
                  <a:gd name="T48" fmla="*/ 24 w 432"/>
                  <a:gd name="T49" fmla="*/ 431 h 811"/>
                  <a:gd name="T50" fmla="*/ 49 w 432"/>
                  <a:gd name="T51" fmla="*/ 503 h 811"/>
                  <a:gd name="T52" fmla="*/ 104 w 432"/>
                  <a:gd name="T53" fmla="*/ 538 h 811"/>
                  <a:gd name="T54" fmla="*/ 155 w 432"/>
                  <a:gd name="T55" fmla="*/ 541 h 811"/>
                  <a:gd name="T56" fmla="*/ 222 w 432"/>
                  <a:gd name="T57" fmla="*/ 533 h 811"/>
                  <a:gd name="T58" fmla="*/ 284 w 432"/>
                  <a:gd name="T59" fmla="*/ 555 h 811"/>
                  <a:gd name="T60" fmla="*/ 303 w 432"/>
                  <a:gd name="T61" fmla="*/ 572 h 811"/>
                  <a:gd name="T62" fmla="*/ 297 w 432"/>
                  <a:gd name="T63" fmla="*/ 627 h 811"/>
                  <a:gd name="T64" fmla="*/ 305 w 432"/>
                  <a:gd name="T65" fmla="*/ 692 h 811"/>
                  <a:gd name="T66" fmla="*/ 305 w 432"/>
                  <a:gd name="T67" fmla="*/ 747 h 811"/>
                  <a:gd name="T68" fmla="*/ 303 w 432"/>
                  <a:gd name="T69" fmla="*/ 770 h 811"/>
                  <a:gd name="T70" fmla="*/ 316 w 432"/>
                  <a:gd name="T71" fmla="*/ 794 h 811"/>
                  <a:gd name="T72" fmla="*/ 357 w 432"/>
                  <a:gd name="T73" fmla="*/ 796 h 811"/>
                  <a:gd name="T74" fmla="*/ 392 w 432"/>
                  <a:gd name="T75" fmla="*/ 806 h 811"/>
                  <a:gd name="T76" fmla="*/ 419 w 432"/>
                  <a:gd name="T77" fmla="*/ 807 h 811"/>
                  <a:gd name="T78" fmla="*/ 431 w 432"/>
                  <a:gd name="T79" fmla="*/ 795 h 811"/>
                  <a:gd name="T80" fmla="*/ 393 w 432"/>
                  <a:gd name="T81" fmla="*/ 775 h 811"/>
                  <a:gd name="T82" fmla="*/ 355 w 432"/>
                  <a:gd name="T83" fmla="*/ 747 h 811"/>
                  <a:gd name="T84" fmla="*/ 357 w 432"/>
                  <a:gd name="T85" fmla="*/ 708 h 811"/>
                  <a:gd name="T86" fmla="*/ 367 w 432"/>
                  <a:gd name="T87" fmla="*/ 654 h 811"/>
                  <a:gd name="T88" fmla="*/ 374 w 432"/>
                  <a:gd name="T89" fmla="*/ 597 h 811"/>
                  <a:gd name="T90" fmla="*/ 381 w 432"/>
                  <a:gd name="T91" fmla="*/ 581 h 811"/>
                  <a:gd name="T92" fmla="*/ 383 w 432"/>
                  <a:gd name="T93" fmla="*/ 553 h 811"/>
                  <a:gd name="T94" fmla="*/ 364 w 432"/>
                  <a:gd name="T95" fmla="*/ 518 h 811"/>
                  <a:gd name="T96" fmla="*/ 304 w 432"/>
                  <a:gd name="T97" fmla="*/ 484 h 811"/>
                  <a:gd name="T98" fmla="*/ 266 w 432"/>
                  <a:gd name="T99" fmla="*/ 462 h 811"/>
                  <a:gd name="T100" fmla="*/ 223 w 432"/>
                  <a:gd name="T101" fmla="*/ 441 h 8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2"/>
                  <a:gd name="T154" fmla="*/ 0 h 811"/>
                  <a:gd name="T155" fmla="*/ 432 w 432"/>
                  <a:gd name="T156" fmla="*/ 811 h 8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2" h="811">
                    <a:moveTo>
                      <a:pt x="186" y="308"/>
                    </a:moveTo>
                    <a:lnTo>
                      <a:pt x="186" y="304"/>
                    </a:lnTo>
                    <a:lnTo>
                      <a:pt x="188" y="293"/>
                    </a:lnTo>
                    <a:lnTo>
                      <a:pt x="189" y="276"/>
                    </a:lnTo>
                    <a:lnTo>
                      <a:pt x="192" y="256"/>
                    </a:lnTo>
                    <a:lnTo>
                      <a:pt x="193" y="235"/>
                    </a:lnTo>
                    <a:lnTo>
                      <a:pt x="193" y="216"/>
                    </a:lnTo>
                    <a:lnTo>
                      <a:pt x="192" y="201"/>
                    </a:lnTo>
                    <a:lnTo>
                      <a:pt x="188" y="191"/>
                    </a:lnTo>
                    <a:lnTo>
                      <a:pt x="183" y="185"/>
                    </a:lnTo>
                    <a:lnTo>
                      <a:pt x="175" y="180"/>
                    </a:lnTo>
                    <a:lnTo>
                      <a:pt x="166" y="175"/>
                    </a:lnTo>
                    <a:lnTo>
                      <a:pt x="157" y="171"/>
                    </a:lnTo>
                    <a:lnTo>
                      <a:pt x="149" y="167"/>
                    </a:lnTo>
                    <a:lnTo>
                      <a:pt x="144" y="164"/>
                    </a:lnTo>
                    <a:lnTo>
                      <a:pt x="139" y="161"/>
                    </a:lnTo>
                    <a:lnTo>
                      <a:pt x="139" y="158"/>
                    </a:lnTo>
                    <a:lnTo>
                      <a:pt x="141" y="156"/>
                    </a:lnTo>
                    <a:lnTo>
                      <a:pt x="142" y="155"/>
                    </a:lnTo>
                    <a:lnTo>
                      <a:pt x="142" y="153"/>
                    </a:lnTo>
                    <a:lnTo>
                      <a:pt x="143" y="152"/>
                    </a:lnTo>
                    <a:lnTo>
                      <a:pt x="143" y="151"/>
                    </a:lnTo>
                    <a:lnTo>
                      <a:pt x="144" y="150"/>
                    </a:lnTo>
                    <a:lnTo>
                      <a:pt x="146" y="150"/>
                    </a:lnTo>
                    <a:lnTo>
                      <a:pt x="148" y="150"/>
                    </a:lnTo>
                    <a:lnTo>
                      <a:pt x="152" y="150"/>
                    </a:lnTo>
                    <a:lnTo>
                      <a:pt x="154" y="150"/>
                    </a:lnTo>
                    <a:lnTo>
                      <a:pt x="157" y="150"/>
                    </a:lnTo>
                    <a:lnTo>
                      <a:pt x="161" y="148"/>
                    </a:lnTo>
                    <a:lnTo>
                      <a:pt x="162" y="146"/>
                    </a:lnTo>
                    <a:lnTo>
                      <a:pt x="165" y="142"/>
                    </a:lnTo>
                    <a:lnTo>
                      <a:pt x="166" y="136"/>
                    </a:lnTo>
                    <a:lnTo>
                      <a:pt x="168" y="131"/>
                    </a:lnTo>
                    <a:lnTo>
                      <a:pt x="169" y="124"/>
                    </a:lnTo>
                    <a:lnTo>
                      <a:pt x="171" y="120"/>
                    </a:lnTo>
                    <a:lnTo>
                      <a:pt x="171" y="115"/>
                    </a:lnTo>
                    <a:lnTo>
                      <a:pt x="171" y="113"/>
                    </a:lnTo>
                    <a:lnTo>
                      <a:pt x="171" y="112"/>
                    </a:lnTo>
                    <a:lnTo>
                      <a:pt x="172" y="112"/>
                    </a:lnTo>
                    <a:lnTo>
                      <a:pt x="173" y="112"/>
                    </a:lnTo>
                    <a:lnTo>
                      <a:pt x="174" y="113"/>
                    </a:lnTo>
                    <a:lnTo>
                      <a:pt x="175" y="113"/>
                    </a:lnTo>
                    <a:lnTo>
                      <a:pt x="176" y="112"/>
                    </a:lnTo>
                    <a:lnTo>
                      <a:pt x="178" y="112"/>
                    </a:lnTo>
                    <a:lnTo>
                      <a:pt x="179" y="111"/>
                    </a:lnTo>
                    <a:lnTo>
                      <a:pt x="181" y="108"/>
                    </a:lnTo>
                    <a:lnTo>
                      <a:pt x="179" y="105"/>
                    </a:lnTo>
                    <a:lnTo>
                      <a:pt x="178" y="101"/>
                    </a:lnTo>
                    <a:lnTo>
                      <a:pt x="177" y="96"/>
                    </a:lnTo>
                    <a:lnTo>
                      <a:pt x="175" y="91"/>
                    </a:lnTo>
                    <a:lnTo>
                      <a:pt x="173" y="85"/>
                    </a:lnTo>
                    <a:lnTo>
                      <a:pt x="171" y="80"/>
                    </a:lnTo>
                    <a:lnTo>
                      <a:pt x="169" y="75"/>
                    </a:lnTo>
                    <a:lnTo>
                      <a:pt x="168" y="72"/>
                    </a:lnTo>
                    <a:lnTo>
                      <a:pt x="167" y="67"/>
                    </a:lnTo>
                    <a:lnTo>
                      <a:pt x="166" y="62"/>
                    </a:lnTo>
                    <a:lnTo>
                      <a:pt x="165" y="55"/>
                    </a:lnTo>
                    <a:lnTo>
                      <a:pt x="163" y="47"/>
                    </a:lnTo>
                    <a:lnTo>
                      <a:pt x="159" y="40"/>
                    </a:lnTo>
                    <a:lnTo>
                      <a:pt x="155" y="32"/>
                    </a:lnTo>
                    <a:lnTo>
                      <a:pt x="151" y="25"/>
                    </a:lnTo>
                    <a:lnTo>
                      <a:pt x="145" y="21"/>
                    </a:lnTo>
                    <a:lnTo>
                      <a:pt x="139" y="16"/>
                    </a:lnTo>
                    <a:lnTo>
                      <a:pt x="134" y="12"/>
                    </a:lnTo>
                    <a:lnTo>
                      <a:pt x="127" y="7"/>
                    </a:lnTo>
                    <a:lnTo>
                      <a:pt x="121" y="4"/>
                    </a:lnTo>
                    <a:lnTo>
                      <a:pt x="114" y="1"/>
                    </a:lnTo>
                    <a:lnTo>
                      <a:pt x="107" y="0"/>
                    </a:lnTo>
                    <a:lnTo>
                      <a:pt x="98" y="0"/>
                    </a:lnTo>
                    <a:lnTo>
                      <a:pt x="91" y="2"/>
                    </a:lnTo>
                    <a:lnTo>
                      <a:pt x="83" y="5"/>
                    </a:lnTo>
                    <a:lnTo>
                      <a:pt x="75" y="7"/>
                    </a:lnTo>
                    <a:lnTo>
                      <a:pt x="69" y="11"/>
                    </a:lnTo>
                    <a:lnTo>
                      <a:pt x="64" y="13"/>
                    </a:lnTo>
                    <a:lnTo>
                      <a:pt x="59" y="16"/>
                    </a:lnTo>
                    <a:lnTo>
                      <a:pt x="56" y="21"/>
                    </a:lnTo>
                    <a:lnTo>
                      <a:pt x="55" y="26"/>
                    </a:lnTo>
                    <a:lnTo>
                      <a:pt x="54" y="34"/>
                    </a:lnTo>
                    <a:lnTo>
                      <a:pt x="53" y="42"/>
                    </a:lnTo>
                    <a:lnTo>
                      <a:pt x="53" y="50"/>
                    </a:lnTo>
                    <a:lnTo>
                      <a:pt x="52" y="57"/>
                    </a:lnTo>
                    <a:lnTo>
                      <a:pt x="52" y="65"/>
                    </a:lnTo>
                    <a:lnTo>
                      <a:pt x="53" y="72"/>
                    </a:lnTo>
                    <a:lnTo>
                      <a:pt x="53" y="78"/>
                    </a:lnTo>
                    <a:lnTo>
                      <a:pt x="55" y="84"/>
                    </a:lnTo>
                    <a:lnTo>
                      <a:pt x="57" y="88"/>
                    </a:lnTo>
                    <a:lnTo>
                      <a:pt x="61" y="93"/>
                    </a:lnTo>
                    <a:lnTo>
                      <a:pt x="63" y="100"/>
                    </a:lnTo>
                    <a:lnTo>
                      <a:pt x="65" y="106"/>
                    </a:lnTo>
                    <a:lnTo>
                      <a:pt x="66" y="115"/>
                    </a:lnTo>
                    <a:lnTo>
                      <a:pt x="68" y="123"/>
                    </a:lnTo>
                    <a:lnTo>
                      <a:pt x="69" y="130"/>
                    </a:lnTo>
                    <a:lnTo>
                      <a:pt x="71" y="136"/>
                    </a:lnTo>
                    <a:lnTo>
                      <a:pt x="71" y="141"/>
                    </a:lnTo>
                    <a:lnTo>
                      <a:pt x="68" y="145"/>
                    </a:lnTo>
                    <a:lnTo>
                      <a:pt x="62" y="151"/>
                    </a:lnTo>
                    <a:lnTo>
                      <a:pt x="52" y="156"/>
                    </a:lnTo>
                    <a:lnTo>
                      <a:pt x="41" y="162"/>
                    </a:lnTo>
                    <a:lnTo>
                      <a:pt x="29" y="168"/>
                    </a:lnTo>
                    <a:lnTo>
                      <a:pt x="19" y="174"/>
                    </a:lnTo>
                    <a:lnTo>
                      <a:pt x="13" y="180"/>
                    </a:lnTo>
                    <a:lnTo>
                      <a:pt x="9" y="185"/>
                    </a:lnTo>
                    <a:lnTo>
                      <a:pt x="8" y="190"/>
                    </a:lnTo>
                    <a:lnTo>
                      <a:pt x="6" y="194"/>
                    </a:lnTo>
                    <a:lnTo>
                      <a:pt x="4" y="200"/>
                    </a:lnTo>
                    <a:lnTo>
                      <a:pt x="1" y="205"/>
                    </a:lnTo>
                    <a:lnTo>
                      <a:pt x="0" y="213"/>
                    </a:lnTo>
                    <a:lnTo>
                      <a:pt x="0" y="223"/>
                    </a:lnTo>
                    <a:lnTo>
                      <a:pt x="2" y="235"/>
                    </a:lnTo>
                    <a:lnTo>
                      <a:pt x="7" y="251"/>
                    </a:lnTo>
                    <a:lnTo>
                      <a:pt x="13" y="268"/>
                    </a:lnTo>
                    <a:lnTo>
                      <a:pt x="17" y="288"/>
                    </a:lnTo>
                    <a:lnTo>
                      <a:pt x="21" y="310"/>
                    </a:lnTo>
                    <a:lnTo>
                      <a:pt x="23" y="330"/>
                    </a:lnTo>
                    <a:lnTo>
                      <a:pt x="24" y="348"/>
                    </a:lnTo>
                    <a:lnTo>
                      <a:pt x="25" y="365"/>
                    </a:lnTo>
                    <a:lnTo>
                      <a:pt x="24" y="378"/>
                    </a:lnTo>
                    <a:lnTo>
                      <a:pt x="24" y="387"/>
                    </a:lnTo>
                    <a:lnTo>
                      <a:pt x="23" y="396"/>
                    </a:lnTo>
                    <a:lnTo>
                      <a:pt x="23" y="406"/>
                    </a:lnTo>
                    <a:lnTo>
                      <a:pt x="23" y="417"/>
                    </a:lnTo>
                    <a:lnTo>
                      <a:pt x="24" y="431"/>
                    </a:lnTo>
                    <a:lnTo>
                      <a:pt x="26" y="445"/>
                    </a:lnTo>
                    <a:lnTo>
                      <a:pt x="29" y="460"/>
                    </a:lnTo>
                    <a:lnTo>
                      <a:pt x="35" y="475"/>
                    </a:lnTo>
                    <a:lnTo>
                      <a:pt x="42" y="491"/>
                    </a:lnTo>
                    <a:lnTo>
                      <a:pt x="49" y="503"/>
                    </a:lnTo>
                    <a:lnTo>
                      <a:pt x="59" y="513"/>
                    </a:lnTo>
                    <a:lnTo>
                      <a:pt x="71" y="522"/>
                    </a:lnTo>
                    <a:lnTo>
                      <a:pt x="82" y="528"/>
                    </a:lnTo>
                    <a:lnTo>
                      <a:pt x="94" y="534"/>
                    </a:lnTo>
                    <a:lnTo>
                      <a:pt x="104" y="538"/>
                    </a:lnTo>
                    <a:lnTo>
                      <a:pt x="112" y="541"/>
                    </a:lnTo>
                    <a:lnTo>
                      <a:pt x="117" y="542"/>
                    </a:lnTo>
                    <a:lnTo>
                      <a:pt x="127" y="543"/>
                    </a:lnTo>
                    <a:lnTo>
                      <a:pt x="141" y="542"/>
                    </a:lnTo>
                    <a:lnTo>
                      <a:pt x="155" y="541"/>
                    </a:lnTo>
                    <a:lnTo>
                      <a:pt x="171" y="537"/>
                    </a:lnTo>
                    <a:lnTo>
                      <a:pt x="186" y="535"/>
                    </a:lnTo>
                    <a:lnTo>
                      <a:pt x="201" y="534"/>
                    </a:lnTo>
                    <a:lnTo>
                      <a:pt x="213" y="533"/>
                    </a:lnTo>
                    <a:lnTo>
                      <a:pt x="222" y="533"/>
                    </a:lnTo>
                    <a:lnTo>
                      <a:pt x="232" y="536"/>
                    </a:lnTo>
                    <a:lnTo>
                      <a:pt x="244" y="540"/>
                    </a:lnTo>
                    <a:lnTo>
                      <a:pt x="257" y="544"/>
                    </a:lnTo>
                    <a:lnTo>
                      <a:pt x="272" y="550"/>
                    </a:lnTo>
                    <a:lnTo>
                      <a:pt x="284" y="555"/>
                    </a:lnTo>
                    <a:lnTo>
                      <a:pt x="294" y="558"/>
                    </a:lnTo>
                    <a:lnTo>
                      <a:pt x="302" y="562"/>
                    </a:lnTo>
                    <a:lnTo>
                      <a:pt x="304" y="563"/>
                    </a:lnTo>
                    <a:lnTo>
                      <a:pt x="304" y="565"/>
                    </a:lnTo>
                    <a:lnTo>
                      <a:pt x="303" y="572"/>
                    </a:lnTo>
                    <a:lnTo>
                      <a:pt x="302" y="581"/>
                    </a:lnTo>
                    <a:lnTo>
                      <a:pt x="301" y="591"/>
                    </a:lnTo>
                    <a:lnTo>
                      <a:pt x="299" y="603"/>
                    </a:lnTo>
                    <a:lnTo>
                      <a:pt x="298" y="615"/>
                    </a:lnTo>
                    <a:lnTo>
                      <a:pt x="297" y="627"/>
                    </a:lnTo>
                    <a:lnTo>
                      <a:pt x="297" y="637"/>
                    </a:lnTo>
                    <a:lnTo>
                      <a:pt x="298" y="648"/>
                    </a:lnTo>
                    <a:lnTo>
                      <a:pt x="299" y="662"/>
                    </a:lnTo>
                    <a:lnTo>
                      <a:pt x="303" y="676"/>
                    </a:lnTo>
                    <a:lnTo>
                      <a:pt x="305" y="692"/>
                    </a:lnTo>
                    <a:lnTo>
                      <a:pt x="307" y="707"/>
                    </a:lnTo>
                    <a:lnTo>
                      <a:pt x="309" y="722"/>
                    </a:lnTo>
                    <a:lnTo>
                      <a:pt x="309" y="733"/>
                    </a:lnTo>
                    <a:lnTo>
                      <a:pt x="307" y="742"/>
                    </a:lnTo>
                    <a:lnTo>
                      <a:pt x="305" y="747"/>
                    </a:lnTo>
                    <a:lnTo>
                      <a:pt x="304" y="753"/>
                    </a:lnTo>
                    <a:lnTo>
                      <a:pt x="303" y="758"/>
                    </a:lnTo>
                    <a:lnTo>
                      <a:pt x="303" y="763"/>
                    </a:lnTo>
                    <a:lnTo>
                      <a:pt x="303" y="767"/>
                    </a:lnTo>
                    <a:lnTo>
                      <a:pt x="303" y="770"/>
                    </a:lnTo>
                    <a:lnTo>
                      <a:pt x="303" y="772"/>
                    </a:lnTo>
                    <a:lnTo>
                      <a:pt x="311" y="794"/>
                    </a:lnTo>
                    <a:lnTo>
                      <a:pt x="312" y="794"/>
                    </a:lnTo>
                    <a:lnTo>
                      <a:pt x="316" y="794"/>
                    </a:lnTo>
                    <a:lnTo>
                      <a:pt x="324" y="794"/>
                    </a:lnTo>
                    <a:lnTo>
                      <a:pt x="332" y="794"/>
                    </a:lnTo>
                    <a:lnTo>
                      <a:pt x="341" y="795"/>
                    </a:lnTo>
                    <a:lnTo>
                      <a:pt x="349" y="795"/>
                    </a:lnTo>
                    <a:lnTo>
                      <a:pt x="357" y="796"/>
                    </a:lnTo>
                    <a:lnTo>
                      <a:pt x="363" y="798"/>
                    </a:lnTo>
                    <a:lnTo>
                      <a:pt x="368" y="800"/>
                    </a:lnTo>
                    <a:lnTo>
                      <a:pt x="375" y="802"/>
                    </a:lnTo>
                    <a:lnTo>
                      <a:pt x="383" y="804"/>
                    </a:lnTo>
                    <a:lnTo>
                      <a:pt x="392" y="806"/>
                    </a:lnTo>
                    <a:lnTo>
                      <a:pt x="399" y="807"/>
                    </a:lnTo>
                    <a:lnTo>
                      <a:pt x="406" y="808"/>
                    </a:lnTo>
                    <a:lnTo>
                      <a:pt x="413" y="810"/>
                    </a:lnTo>
                    <a:lnTo>
                      <a:pt x="416" y="808"/>
                    </a:lnTo>
                    <a:lnTo>
                      <a:pt x="419" y="807"/>
                    </a:lnTo>
                    <a:lnTo>
                      <a:pt x="423" y="806"/>
                    </a:lnTo>
                    <a:lnTo>
                      <a:pt x="426" y="804"/>
                    </a:lnTo>
                    <a:lnTo>
                      <a:pt x="429" y="801"/>
                    </a:lnTo>
                    <a:lnTo>
                      <a:pt x="431" y="797"/>
                    </a:lnTo>
                    <a:lnTo>
                      <a:pt x="431" y="795"/>
                    </a:lnTo>
                    <a:lnTo>
                      <a:pt x="428" y="792"/>
                    </a:lnTo>
                    <a:lnTo>
                      <a:pt x="423" y="788"/>
                    </a:lnTo>
                    <a:lnTo>
                      <a:pt x="414" y="785"/>
                    </a:lnTo>
                    <a:lnTo>
                      <a:pt x="404" y="781"/>
                    </a:lnTo>
                    <a:lnTo>
                      <a:pt x="393" y="775"/>
                    </a:lnTo>
                    <a:lnTo>
                      <a:pt x="382" y="770"/>
                    </a:lnTo>
                    <a:lnTo>
                      <a:pt x="372" y="764"/>
                    </a:lnTo>
                    <a:lnTo>
                      <a:pt x="363" y="758"/>
                    </a:lnTo>
                    <a:lnTo>
                      <a:pt x="357" y="753"/>
                    </a:lnTo>
                    <a:lnTo>
                      <a:pt x="355" y="747"/>
                    </a:lnTo>
                    <a:lnTo>
                      <a:pt x="355" y="741"/>
                    </a:lnTo>
                    <a:lnTo>
                      <a:pt x="355" y="734"/>
                    </a:lnTo>
                    <a:lnTo>
                      <a:pt x="356" y="726"/>
                    </a:lnTo>
                    <a:lnTo>
                      <a:pt x="356" y="717"/>
                    </a:lnTo>
                    <a:lnTo>
                      <a:pt x="357" y="708"/>
                    </a:lnTo>
                    <a:lnTo>
                      <a:pt x="358" y="698"/>
                    </a:lnTo>
                    <a:lnTo>
                      <a:pt x="361" y="688"/>
                    </a:lnTo>
                    <a:lnTo>
                      <a:pt x="363" y="678"/>
                    </a:lnTo>
                    <a:lnTo>
                      <a:pt x="365" y="667"/>
                    </a:lnTo>
                    <a:lnTo>
                      <a:pt x="367" y="654"/>
                    </a:lnTo>
                    <a:lnTo>
                      <a:pt x="369" y="641"/>
                    </a:lnTo>
                    <a:lnTo>
                      <a:pt x="372" y="627"/>
                    </a:lnTo>
                    <a:lnTo>
                      <a:pt x="373" y="615"/>
                    </a:lnTo>
                    <a:lnTo>
                      <a:pt x="374" y="605"/>
                    </a:lnTo>
                    <a:lnTo>
                      <a:pt x="374" y="597"/>
                    </a:lnTo>
                    <a:lnTo>
                      <a:pt x="374" y="593"/>
                    </a:lnTo>
                    <a:lnTo>
                      <a:pt x="374" y="591"/>
                    </a:lnTo>
                    <a:lnTo>
                      <a:pt x="376" y="588"/>
                    </a:lnTo>
                    <a:lnTo>
                      <a:pt x="377" y="584"/>
                    </a:lnTo>
                    <a:lnTo>
                      <a:pt x="381" y="581"/>
                    </a:lnTo>
                    <a:lnTo>
                      <a:pt x="383" y="575"/>
                    </a:lnTo>
                    <a:lnTo>
                      <a:pt x="384" y="571"/>
                    </a:lnTo>
                    <a:lnTo>
                      <a:pt x="385" y="565"/>
                    </a:lnTo>
                    <a:lnTo>
                      <a:pt x="384" y="560"/>
                    </a:lnTo>
                    <a:lnTo>
                      <a:pt x="383" y="553"/>
                    </a:lnTo>
                    <a:lnTo>
                      <a:pt x="382" y="546"/>
                    </a:lnTo>
                    <a:lnTo>
                      <a:pt x="379" y="540"/>
                    </a:lnTo>
                    <a:lnTo>
                      <a:pt x="377" y="533"/>
                    </a:lnTo>
                    <a:lnTo>
                      <a:pt x="372" y="526"/>
                    </a:lnTo>
                    <a:lnTo>
                      <a:pt x="364" y="518"/>
                    </a:lnTo>
                    <a:lnTo>
                      <a:pt x="354" y="512"/>
                    </a:lnTo>
                    <a:lnTo>
                      <a:pt x="339" y="504"/>
                    </a:lnTo>
                    <a:lnTo>
                      <a:pt x="325" y="497"/>
                    </a:lnTo>
                    <a:lnTo>
                      <a:pt x="313" y="491"/>
                    </a:lnTo>
                    <a:lnTo>
                      <a:pt x="304" y="484"/>
                    </a:lnTo>
                    <a:lnTo>
                      <a:pt x="295" y="477"/>
                    </a:lnTo>
                    <a:lnTo>
                      <a:pt x="288" y="473"/>
                    </a:lnTo>
                    <a:lnTo>
                      <a:pt x="282" y="468"/>
                    </a:lnTo>
                    <a:lnTo>
                      <a:pt x="274" y="464"/>
                    </a:lnTo>
                    <a:lnTo>
                      <a:pt x="266" y="462"/>
                    </a:lnTo>
                    <a:lnTo>
                      <a:pt x="256" y="458"/>
                    </a:lnTo>
                    <a:lnTo>
                      <a:pt x="247" y="455"/>
                    </a:lnTo>
                    <a:lnTo>
                      <a:pt x="238" y="450"/>
                    </a:lnTo>
                    <a:lnTo>
                      <a:pt x="231" y="445"/>
                    </a:lnTo>
                    <a:lnTo>
                      <a:pt x="223" y="441"/>
                    </a:lnTo>
                    <a:lnTo>
                      <a:pt x="217" y="436"/>
                    </a:lnTo>
                    <a:lnTo>
                      <a:pt x="214" y="434"/>
                    </a:lnTo>
                    <a:lnTo>
                      <a:pt x="213" y="433"/>
                    </a:lnTo>
                    <a:lnTo>
                      <a:pt x="186" y="308"/>
                    </a:lnTo>
                  </a:path>
                </a:pathLst>
              </a:custGeom>
              <a:solidFill>
                <a:srgbClr val="99FF99"/>
              </a:solidFill>
              <a:ln w="9525" cap="rnd">
                <a:noFill/>
                <a:round/>
                <a:headEnd/>
                <a:tailEnd/>
              </a:ln>
            </p:spPr>
            <p:txBody>
              <a:bodyPr/>
              <a:lstStyle/>
              <a:p>
                <a:endParaRPr lang="zh-CN" altLang="en-US"/>
              </a:p>
            </p:txBody>
          </p:sp>
          <p:sp>
            <p:nvSpPr>
              <p:cNvPr id="15386" name="Freeform 96"/>
              <p:cNvSpPr>
                <a:spLocks/>
              </p:cNvSpPr>
              <p:nvPr/>
            </p:nvSpPr>
            <p:spPr bwMode="auto">
              <a:xfrm>
                <a:off x="4315" y="2656"/>
                <a:ext cx="42" cy="175"/>
              </a:xfrm>
              <a:custGeom>
                <a:avLst/>
                <a:gdLst>
                  <a:gd name="T0" fmla="*/ 19 w 42"/>
                  <a:gd name="T1" fmla="*/ 145 h 175"/>
                  <a:gd name="T2" fmla="*/ 17 w 42"/>
                  <a:gd name="T3" fmla="*/ 131 h 175"/>
                  <a:gd name="T4" fmla="*/ 16 w 42"/>
                  <a:gd name="T5" fmla="*/ 114 h 175"/>
                  <a:gd name="T6" fmla="*/ 17 w 42"/>
                  <a:gd name="T7" fmla="*/ 93 h 175"/>
                  <a:gd name="T8" fmla="*/ 22 w 42"/>
                  <a:gd name="T9" fmla="*/ 75 h 175"/>
                  <a:gd name="T10" fmla="*/ 23 w 42"/>
                  <a:gd name="T11" fmla="*/ 63 h 175"/>
                  <a:gd name="T12" fmla="*/ 23 w 42"/>
                  <a:gd name="T13" fmla="*/ 50 h 175"/>
                  <a:gd name="T14" fmla="*/ 19 w 42"/>
                  <a:gd name="T15" fmla="*/ 37 h 175"/>
                  <a:gd name="T16" fmla="*/ 16 w 42"/>
                  <a:gd name="T17" fmla="*/ 28 h 175"/>
                  <a:gd name="T18" fmla="*/ 13 w 42"/>
                  <a:gd name="T19" fmla="*/ 22 h 175"/>
                  <a:gd name="T20" fmla="*/ 8 w 42"/>
                  <a:gd name="T21" fmla="*/ 13 h 175"/>
                  <a:gd name="T22" fmla="*/ 3 w 42"/>
                  <a:gd name="T23" fmla="*/ 4 h 175"/>
                  <a:gd name="T24" fmla="*/ 2 w 42"/>
                  <a:gd name="T25" fmla="*/ 7 h 175"/>
                  <a:gd name="T26" fmla="*/ 6 w 42"/>
                  <a:gd name="T27" fmla="*/ 18 h 175"/>
                  <a:gd name="T28" fmla="*/ 9 w 42"/>
                  <a:gd name="T29" fmla="*/ 28 h 175"/>
                  <a:gd name="T30" fmla="*/ 11 w 42"/>
                  <a:gd name="T31" fmla="*/ 45 h 175"/>
                  <a:gd name="T32" fmla="*/ 12 w 42"/>
                  <a:gd name="T33" fmla="*/ 72 h 175"/>
                  <a:gd name="T34" fmla="*/ 11 w 42"/>
                  <a:gd name="T35" fmla="*/ 91 h 175"/>
                  <a:gd name="T36" fmla="*/ 8 w 42"/>
                  <a:gd name="T37" fmla="*/ 106 h 175"/>
                  <a:gd name="T38" fmla="*/ 8 w 42"/>
                  <a:gd name="T39" fmla="*/ 120 h 175"/>
                  <a:gd name="T40" fmla="*/ 9 w 42"/>
                  <a:gd name="T41" fmla="*/ 138 h 175"/>
                  <a:gd name="T42" fmla="*/ 13 w 42"/>
                  <a:gd name="T43" fmla="*/ 151 h 175"/>
                  <a:gd name="T44" fmla="*/ 16 w 42"/>
                  <a:gd name="T45" fmla="*/ 160 h 175"/>
                  <a:gd name="T46" fmla="*/ 21 w 42"/>
                  <a:gd name="T47" fmla="*/ 165 h 175"/>
                  <a:gd name="T48" fmla="*/ 26 w 42"/>
                  <a:gd name="T49" fmla="*/ 168 h 175"/>
                  <a:gd name="T50" fmla="*/ 32 w 42"/>
                  <a:gd name="T51" fmla="*/ 171 h 175"/>
                  <a:gd name="T52" fmla="*/ 36 w 42"/>
                  <a:gd name="T53" fmla="*/ 172 h 175"/>
                  <a:gd name="T54" fmla="*/ 39 w 42"/>
                  <a:gd name="T55" fmla="*/ 174 h 175"/>
                  <a:gd name="T56" fmla="*/ 37 w 42"/>
                  <a:gd name="T57" fmla="*/ 170 h 175"/>
                  <a:gd name="T58" fmla="*/ 31 w 42"/>
                  <a:gd name="T59" fmla="*/ 165 h 175"/>
                  <a:gd name="T60" fmla="*/ 25 w 42"/>
                  <a:gd name="T61" fmla="*/ 157 h 175"/>
                  <a:gd name="T62" fmla="*/ 21 w 42"/>
                  <a:gd name="T63" fmla="*/ 151 h 17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75"/>
                  <a:gd name="T98" fmla="*/ 42 w 42"/>
                  <a:gd name="T99" fmla="*/ 175 h 17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75">
                    <a:moveTo>
                      <a:pt x="21" y="148"/>
                    </a:moveTo>
                    <a:lnTo>
                      <a:pt x="19" y="145"/>
                    </a:lnTo>
                    <a:lnTo>
                      <a:pt x="18" y="139"/>
                    </a:lnTo>
                    <a:lnTo>
                      <a:pt x="17" y="131"/>
                    </a:lnTo>
                    <a:lnTo>
                      <a:pt x="16" y="124"/>
                    </a:lnTo>
                    <a:lnTo>
                      <a:pt x="16" y="114"/>
                    </a:lnTo>
                    <a:lnTo>
                      <a:pt x="16" y="104"/>
                    </a:lnTo>
                    <a:lnTo>
                      <a:pt x="17" y="93"/>
                    </a:lnTo>
                    <a:lnTo>
                      <a:pt x="19" y="82"/>
                    </a:lnTo>
                    <a:lnTo>
                      <a:pt x="22" y="75"/>
                    </a:lnTo>
                    <a:lnTo>
                      <a:pt x="23" y="69"/>
                    </a:lnTo>
                    <a:lnTo>
                      <a:pt x="23" y="63"/>
                    </a:lnTo>
                    <a:lnTo>
                      <a:pt x="23" y="56"/>
                    </a:lnTo>
                    <a:lnTo>
                      <a:pt x="23" y="50"/>
                    </a:lnTo>
                    <a:lnTo>
                      <a:pt x="22" y="44"/>
                    </a:lnTo>
                    <a:lnTo>
                      <a:pt x="19" y="37"/>
                    </a:lnTo>
                    <a:lnTo>
                      <a:pt x="17" y="31"/>
                    </a:lnTo>
                    <a:lnTo>
                      <a:pt x="16" y="28"/>
                    </a:lnTo>
                    <a:lnTo>
                      <a:pt x="15" y="25"/>
                    </a:lnTo>
                    <a:lnTo>
                      <a:pt x="13" y="22"/>
                    </a:lnTo>
                    <a:lnTo>
                      <a:pt x="11" y="17"/>
                    </a:lnTo>
                    <a:lnTo>
                      <a:pt x="8" y="13"/>
                    </a:lnTo>
                    <a:lnTo>
                      <a:pt x="5" y="8"/>
                    </a:lnTo>
                    <a:lnTo>
                      <a:pt x="3" y="4"/>
                    </a:lnTo>
                    <a:lnTo>
                      <a:pt x="0" y="0"/>
                    </a:lnTo>
                    <a:lnTo>
                      <a:pt x="2" y="7"/>
                    </a:lnTo>
                    <a:lnTo>
                      <a:pt x="5" y="13"/>
                    </a:lnTo>
                    <a:lnTo>
                      <a:pt x="6" y="18"/>
                    </a:lnTo>
                    <a:lnTo>
                      <a:pt x="8" y="23"/>
                    </a:lnTo>
                    <a:lnTo>
                      <a:pt x="9" y="28"/>
                    </a:lnTo>
                    <a:lnTo>
                      <a:pt x="11" y="36"/>
                    </a:lnTo>
                    <a:lnTo>
                      <a:pt x="11" y="45"/>
                    </a:lnTo>
                    <a:lnTo>
                      <a:pt x="12" y="57"/>
                    </a:lnTo>
                    <a:lnTo>
                      <a:pt x="12" y="72"/>
                    </a:lnTo>
                    <a:lnTo>
                      <a:pt x="12" y="83"/>
                    </a:lnTo>
                    <a:lnTo>
                      <a:pt x="11" y="91"/>
                    </a:lnTo>
                    <a:lnTo>
                      <a:pt x="9" y="99"/>
                    </a:lnTo>
                    <a:lnTo>
                      <a:pt x="8" y="106"/>
                    </a:lnTo>
                    <a:lnTo>
                      <a:pt x="8" y="113"/>
                    </a:lnTo>
                    <a:lnTo>
                      <a:pt x="8" y="120"/>
                    </a:lnTo>
                    <a:lnTo>
                      <a:pt x="8" y="129"/>
                    </a:lnTo>
                    <a:lnTo>
                      <a:pt x="9" y="138"/>
                    </a:lnTo>
                    <a:lnTo>
                      <a:pt x="11" y="146"/>
                    </a:lnTo>
                    <a:lnTo>
                      <a:pt x="13" y="151"/>
                    </a:lnTo>
                    <a:lnTo>
                      <a:pt x="14" y="156"/>
                    </a:lnTo>
                    <a:lnTo>
                      <a:pt x="16" y="160"/>
                    </a:lnTo>
                    <a:lnTo>
                      <a:pt x="18" y="162"/>
                    </a:lnTo>
                    <a:lnTo>
                      <a:pt x="21" y="165"/>
                    </a:lnTo>
                    <a:lnTo>
                      <a:pt x="24" y="167"/>
                    </a:lnTo>
                    <a:lnTo>
                      <a:pt x="26" y="168"/>
                    </a:lnTo>
                    <a:lnTo>
                      <a:pt x="28" y="170"/>
                    </a:lnTo>
                    <a:lnTo>
                      <a:pt x="32" y="171"/>
                    </a:lnTo>
                    <a:lnTo>
                      <a:pt x="34" y="171"/>
                    </a:lnTo>
                    <a:lnTo>
                      <a:pt x="36" y="172"/>
                    </a:lnTo>
                    <a:lnTo>
                      <a:pt x="38" y="172"/>
                    </a:lnTo>
                    <a:lnTo>
                      <a:pt x="39" y="174"/>
                    </a:lnTo>
                    <a:lnTo>
                      <a:pt x="41" y="174"/>
                    </a:lnTo>
                    <a:lnTo>
                      <a:pt x="37" y="170"/>
                    </a:lnTo>
                    <a:lnTo>
                      <a:pt x="34" y="168"/>
                    </a:lnTo>
                    <a:lnTo>
                      <a:pt x="31" y="165"/>
                    </a:lnTo>
                    <a:lnTo>
                      <a:pt x="27" y="160"/>
                    </a:lnTo>
                    <a:lnTo>
                      <a:pt x="25" y="157"/>
                    </a:lnTo>
                    <a:lnTo>
                      <a:pt x="23" y="154"/>
                    </a:lnTo>
                    <a:lnTo>
                      <a:pt x="21" y="151"/>
                    </a:lnTo>
                    <a:lnTo>
                      <a:pt x="21" y="148"/>
                    </a:lnTo>
                  </a:path>
                </a:pathLst>
              </a:custGeom>
              <a:solidFill>
                <a:srgbClr val="008080"/>
              </a:solidFill>
              <a:ln w="9525" cap="rnd">
                <a:noFill/>
                <a:round/>
                <a:headEnd/>
                <a:tailEnd/>
              </a:ln>
            </p:spPr>
            <p:txBody>
              <a:bodyPr/>
              <a:lstStyle/>
              <a:p>
                <a:endParaRPr lang="zh-CN" altLang="en-US"/>
              </a:p>
            </p:txBody>
          </p:sp>
          <p:sp>
            <p:nvSpPr>
              <p:cNvPr id="15387" name="Freeform 97"/>
              <p:cNvSpPr>
                <a:spLocks/>
              </p:cNvSpPr>
              <p:nvPr/>
            </p:nvSpPr>
            <p:spPr bwMode="auto">
              <a:xfrm>
                <a:off x="4417" y="2402"/>
                <a:ext cx="36" cy="89"/>
              </a:xfrm>
              <a:custGeom>
                <a:avLst/>
                <a:gdLst>
                  <a:gd name="T0" fmla="*/ 28 w 36"/>
                  <a:gd name="T1" fmla="*/ 0 h 89"/>
                  <a:gd name="T2" fmla="*/ 28 w 36"/>
                  <a:gd name="T3" fmla="*/ 0 h 89"/>
                  <a:gd name="T4" fmla="*/ 25 w 36"/>
                  <a:gd name="T5" fmla="*/ 3 h 89"/>
                  <a:gd name="T6" fmla="*/ 23 w 36"/>
                  <a:gd name="T7" fmla="*/ 6 h 89"/>
                  <a:gd name="T8" fmla="*/ 21 w 36"/>
                  <a:gd name="T9" fmla="*/ 12 h 89"/>
                  <a:gd name="T10" fmla="*/ 19 w 36"/>
                  <a:gd name="T11" fmla="*/ 18 h 89"/>
                  <a:gd name="T12" fmla="*/ 18 w 36"/>
                  <a:gd name="T13" fmla="*/ 25 h 89"/>
                  <a:gd name="T14" fmla="*/ 18 w 36"/>
                  <a:gd name="T15" fmla="*/ 34 h 89"/>
                  <a:gd name="T16" fmla="*/ 19 w 36"/>
                  <a:gd name="T17" fmla="*/ 42 h 89"/>
                  <a:gd name="T18" fmla="*/ 21 w 36"/>
                  <a:gd name="T19" fmla="*/ 51 h 89"/>
                  <a:gd name="T20" fmla="*/ 23 w 36"/>
                  <a:gd name="T21" fmla="*/ 59 h 89"/>
                  <a:gd name="T22" fmla="*/ 25 w 36"/>
                  <a:gd name="T23" fmla="*/ 66 h 89"/>
                  <a:gd name="T24" fmla="*/ 29 w 36"/>
                  <a:gd name="T25" fmla="*/ 72 h 89"/>
                  <a:gd name="T26" fmla="*/ 31 w 36"/>
                  <a:gd name="T27" fmla="*/ 77 h 89"/>
                  <a:gd name="T28" fmla="*/ 32 w 36"/>
                  <a:gd name="T29" fmla="*/ 81 h 89"/>
                  <a:gd name="T30" fmla="*/ 33 w 36"/>
                  <a:gd name="T31" fmla="*/ 83 h 89"/>
                  <a:gd name="T32" fmla="*/ 35 w 36"/>
                  <a:gd name="T33" fmla="*/ 84 h 89"/>
                  <a:gd name="T34" fmla="*/ 23 w 36"/>
                  <a:gd name="T35" fmla="*/ 88 h 89"/>
                  <a:gd name="T36" fmla="*/ 22 w 36"/>
                  <a:gd name="T37" fmla="*/ 86 h 89"/>
                  <a:gd name="T38" fmla="*/ 21 w 36"/>
                  <a:gd name="T39" fmla="*/ 84 h 89"/>
                  <a:gd name="T40" fmla="*/ 18 w 36"/>
                  <a:gd name="T41" fmla="*/ 81 h 89"/>
                  <a:gd name="T42" fmla="*/ 14 w 36"/>
                  <a:gd name="T43" fmla="*/ 76 h 89"/>
                  <a:gd name="T44" fmla="*/ 11 w 36"/>
                  <a:gd name="T45" fmla="*/ 71 h 89"/>
                  <a:gd name="T46" fmla="*/ 7 w 36"/>
                  <a:gd name="T47" fmla="*/ 64 h 89"/>
                  <a:gd name="T48" fmla="*/ 5 w 36"/>
                  <a:gd name="T49" fmla="*/ 57 h 89"/>
                  <a:gd name="T50" fmla="*/ 3 w 36"/>
                  <a:gd name="T51" fmla="*/ 50 h 89"/>
                  <a:gd name="T52" fmla="*/ 2 w 36"/>
                  <a:gd name="T53" fmla="*/ 41 h 89"/>
                  <a:gd name="T54" fmla="*/ 1 w 36"/>
                  <a:gd name="T55" fmla="*/ 34 h 89"/>
                  <a:gd name="T56" fmla="*/ 0 w 36"/>
                  <a:gd name="T57" fmla="*/ 27 h 89"/>
                  <a:gd name="T58" fmla="*/ 0 w 36"/>
                  <a:gd name="T59" fmla="*/ 23 h 89"/>
                  <a:gd name="T60" fmla="*/ 1 w 36"/>
                  <a:gd name="T61" fmla="*/ 17 h 89"/>
                  <a:gd name="T62" fmla="*/ 2 w 36"/>
                  <a:gd name="T63" fmla="*/ 14 h 89"/>
                  <a:gd name="T64" fmla="*/ 3 w 36"/>
                  <a:gd name="T65" fmla="*/ 11 h 89"/>
                  <a:gd name="T66" fmla="*/ 4 w 36"/>
                  <a:gd name="T67" fmla="*/ 8 h 89"/>
                  <a:gd name="T68" fmla="*/ 7 w 36"/>
                  <a:gd name="T69" fmla="*/ 5 h 89"/>
                  <a:gd name="T70" fmla="*/ 11 w 36"/>
                  <a:gd name="T71" fmla="*/ 2 h 89"/>
                  <a:gd name="T72" fmla="*/ 15 w 36"/>
                  <a:gd name="T73" fmla="*/ 1 h 89"/>
                  <a:gd name="T74" fmla="*/ 19 w 36"/>
                  <a:gd name="T75" fmla="*/ 0 h 89"/>
                  <a:gd name="T76" fmla="*/ 22 w 36"/>
                  <a:gd name="T77" fmla="*/ 0 h 89"/>
                  <a:gd name="T78" fmla="*/ 25 w 36"/>
                  <a:gd name="T79" fmla="*/ 0 h 89"/>
                  <a:gd name="T80" fmla="*/ 28 w 36"/>
                  <a:gd name="T81" fmla="*/ 0 h 89"/>
                  <a:gd name="T82" fmla="*/ 28 w 36"/>
                  <a:gd name="T83" fmla="*/ 0 h 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89"/>
                  <a:gd name="T128" fmla="*/ 36 w 36"/>
                  <a:gd name="T129" fmla="*/ 89 h 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89">
                    <a:moveTo>
                      <a:pt x="28" y="0"/>
                    </a:moveTo>
                    <a:lnTo>
                      <a:pt x="28" y="0"/>
                    </a:lnTo>
                    <a:lnTo>
                      <a:pt x="25" y="3"/>
                    </a:lnTo>
                    <a:lnTo>
                      <a:pt x="23" y="6"/>
                    </a:lnTo>
                    <a:lnTo>
                      <a:pt x="21" y="12"/>
                    </a:lnTo>
                    <a:lnTo>
                      <a:pt x="19" y="18"/>
                    </a:lnTo>
                    <a:lnTo>
                      <a:pt x="18" y="25"/>
                    </a:lnTo>
                    <a:lnTo>
                      <a:pt x="18" y="34"/>
                    </a:lnTo>
                    <a:lnTo>
                      <a:pt x="19" y="42"/>
                    </a:lnTo>
                    <a:lnTo>
                      <a:pt x="21" y="51"/>
                    </a:lnTo>
                    <a:lnTo>
                      <a:pt x="23" y="59"/>
                    </a:lnTo>
                    <a:lnTo>
                      <a:pt x="25" y="66"/>
                    </a:lnTo>
                    <a:lnTo>
                      <a:pt x="29" y="72"/>
                    </a:lnTo>
                    <a:lnTo>
                      <a:pt x="31" y="77"/>
                    </a:lnTo>
                    <a:lnTo>
                      <a:pt x="32" y="81"/>
                    </a:lnTo>
                    <a:lnTo>
                      <a:pt x="33" y="83"/>
                    </a:lnTo>
                    <a:lnTo>
                      <a:pt x="35" y="84"/>
                    </a:lnTo>
                    <a:lnTo>
                      <a:pt x="23" y="88"/>
                    </a:lnTo>
                    <a:lnTo>
                      <a:pt x="22" y="86"/>
                    </a:lnTo>
                    <a:lnTo>
                      <a:pt x="21" y="84"/>
                    </a:lnTo>
                    <a:lnTo>
                      <a:pt x="18" y="81"/>
                    </a:lnTo>
                    <a:lnTo>
                      <a:pt x="14" y="76"/>
                    </a:lnTo>
                    <a:lnTo>
                      <a:pt x="11" y="71"/>
                    </a:lnTo>
                    <a:lnTo>
                      <a:pt x="7" y="64"/>
                    </a:lnTo>
                    <a:lnTo>
                      <a:pt x="5" y="57"/>
                    </a:lnTo>
                    <a:lnTo>
                      <a:pt x="3" y="50"/>
                    </a:lnTo>
                    <a:lnTo>
                      <a:pt x="2" y="41"/>
                    </a:lnTo>
                    <a:lnTo>
                      <a:pt x="1" y="34"/>
                    </a:lnTo>
                    <a:lnTo>
                      <a:pt x="0" y="27"/>
                    </a:lnTo>
                    <a:lnTo>
                      <a:pt x="0" y="23"/>
                    </a:lnTo>
                    <a:lnTo>
                      <a:pt x="1" y="17"/>
                    </a:lnTo>
                    <a:lnTo>
                      <a:pt x="2" y="14"/>
                    </a:lnTo>
                    <a:lnTo>
                      <a:pt x="3" y="11"/>
                    </a:lnTo>
                    <a:lnTo>
                      <a:pt x="4" y="8"/>
                    </a:lnTo>
                    <a:lnTo>
                      <a:pt x="7" y="5"/>
                    </a:lnTo>
                    <a:lnTo>
                      <a:pt x="11" y="2"/>
                    </a:lnTo>
                    <a:lnTo>
                      <a:pt x="15" y="1"/>
                    </a:lnTo>
                    <a:lnTo>
                      <a:pt x="19" y="0"/>
                    </a:lnTo>
                    <a:lnTo>
                      <a:pt x="22" y="0"/>
                    </a:lnTo>
                    <a:lnTo>
                      <a:pt x="25" y="0"/>
                    </a:lnTo>
                    <a:lnTo>
                      <a:pt x="28" y="0"/>
                    </a:lnTo>
                  </a:path>
                </a:pathLst>
              </a:custGeom>
              <a:solidFill>
                <a:srgbClr val="000000"/>
              </a:solidFill>
              <a:ln w="9525" cap="rnd">
                <a:noFill/>
                <a:round/>
                <a:headEnd/>
                <a:tailEnd/>
              </a:ln>
            </p:spPr>
            <p:txBody>
              <a:bodyPr/>
              <a:lstStyle/>
              <a:p>
                <a:endParaRPr lang="zh-CN" altLang="en-US"/>
              </a:p>
            </p:txBody>
          </p:sp>
          <p:sp>
            <p:nvSpPr>
              <p:cNvPr id="15388" name="Freeform 98"/>
              <p:cNvSpPr>
                <a:spLocks/>
              </p:cNvSpPr>
              <p:nvPr/>
            </p:nvSpPr>
            <p:spPr bwMode="auto">
              <a:xfrm>
                <a:off x="4443" y="2489"/>
                <a:ext cx="87" cy="65"/>
              </a:xfrm>
              <a:custGeom>
                <a:avLst/>
                <a:gdLst>
                  <a:gd name="T0" fmla="*/ 86 w 87"/>
                  <a:gd name="T1" fmla="*/ 64 h 65"/>
                  <a:gd name="T2" fmla="*/ 83 w 87"/>
                  <a:gd name="T3" fmla="*/ 64 h 65"/>
                  <a:gd name="T4" fmla="*/ 81 w 87"/>
                  <a:gd name="T5" fmla="*/ 64 h 65"/>
                  <a:gd name="T6" fmla="*/ 77 w 87"/>
                  <a:gd name="T7" fmla="*/ 64 h 65"/>
                  <a:gd name="T8" fmla="*/ 71 w 87"/>
                  <a:gd name="T9" fmla="*/ 64 h 65"/>
                  <a:gd name="T10" fmla="*/ 65 w 87"/>
                  <a:gd name="T11" fmla="*/ 61 h 65"/>
                  <a:gd name="T12" fmla="*/ 57 w 87"/>
                  <a:gd name="T13" fmla="*/ 59 h 65"/>
                  <a:gd name="T14" fmla="*/ 48 w 87"/>
                  <a:gd name="T15" fmla="*/ 56 h 65"/>
                  <a:gd name="T16" fmla="*/ 39 w 87"/>
                  <a:gd name="T17" fmla="*/ 52 h 65"/>
                  <a:gd name="T18" fmla="*/ 30 w 87"/>
                  <a:gd name="T19" fmla="*/ 46 h 65"/>
                  <a:gd name="T20" fmla="*/ 23 w 87"/>
                  <a:gd name="T21" fmla="*/ 38 h 65"/>
                  <a:gd name="T22" fmla="*/ 16 w 87"/>
                  <a:gd name="T23" fmla="*/ 30 h 65"/>
                  <a:gd name="T24" fmla="*/ 11 w 87"/>
                  <a:gd name="T25" fmla="*/ 21 h 65"/>
                  <a:gd name="T26" fmla="*/ 6 w 87"/>
                  <a:gd name="T27" fmla="*/ 13 h 65"/>
                  <a:gd name="T28" fmla="*/ 3 w 87"/>
                  <a:gd name="T29" fmla="*/ 6 h 65"/>
                  <a:gd name="T30" fmla="*/ 1 w 87"/>
                  <a:gd name="T31" fmla="*/ 2 h 65"/>
                  <a:gd name="T32" fmla="*/ 0 w 87"/>
                  <a:gd name="T33" fmla="*/ 0 h 65"/>
                  <a:gd name="T34" fmla="*/ 2 w 87"/>
                  <a:gd name="T35" fmla="*/ 0 h 65"/>
                  <a:gd name="T36" fmla="*/ 3 w 87"/>
                  <a:gd name="T37" fmla="*/ 1 h 65"/>
                  <a:gd name="T38" fmla="*/ 5 w 87"/>
                  <a:gd name="T39" fmla="*/ 5 h 65"/>
                  <a:gd name="T40" fmla="*/ 7 w 87"/>
                  <a:gd name="T41" fmla="*/ 12 h 65"/>
                  <a:gd name="T42" fmla="*/ 12 w 87"/>
                  <a:gd name="T43" fmla="*/ 20 h 65"/>
                  <a:gd name="T44" fmla="*/ 17 w 87"/>
                  <a:gd name="T45" fmla="*/ 29 h 65"/>
                  <a:gd name="T46" fmla="*/ 24 w 87"/>
                  <a:gd name="T47" fmla="*/ 37 h 65"/>
                  <a:gd name="T48" fmla="*/ 31 w 87"/>
                  <a:gd name="T49" fmla="*/ 44 h 65"/>
                  <a:gd name="T50" fmla="*/ 40 w 87"/>
                  <a:gd name="T51" fmla="*/ 50 h 65"/>
                  <a:gd name="T52" fmla="*/ 49 w 87"/>
                  <a:gd name="T53" fmla="*/ 55 h 65"/>
                  <a:gd name="T54" fmla="*/ 58 w 87"/>
                  <a:gd name="T55" fmla="*/ 58 h 65"/>
                  <a:gd name="T56" fmla="*/ 65 w 87"/>
                  <a:gd name="T57" fmla="*/ 59 h 65"/>
                  <a:gd name="T58" fmla="*/ 71 w 87"/>
                  <a:gd name="T59" fmla="*/ 61 h 65"/>
                  <a:gd name="T60" fmla="*/ 77 w 87"/>
                  <a:gd name="T61" fmla="*/ 61 h 65"/>
                  <a:gd name="T62" fmla="*/ 80 w 87"/>
                  <a:gd name="T63" fmla="*/ 61 h 65"/>
                  <a:gd name="T64" fmla="*/ 83 w 87"/>
                  <a:gd name="T65" fmla="*/ 61 h 65"/>
                  <a:gd name="T66" fmla="*/ 84 w 87"/>
                  <a:gd name="T67" fmla="*/ 61 h 65"/>
                  <a:gd name="T68" fmla="*/ 86 w 87"/>
                  <a:gd name="T69" fmla="*/ 64 h 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7"/>
                  <a:gd name="T106" fmla="*/ 0 h 65"/>
                  <a:gd name="T107" fmla="*/ 87 w 87"/>
                  <a:gd name="T108" fmla="*/ 65 h 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7" h="65">
                    <a:moveTo>
                      <a:pt x="86" y="64"/>
                    </a:moveTo>
                    <a:lnTo>
                      <a:pt x="83" y="64"/>
                    </a:lnTo>
                    <a:lnTo>
                      <a:pt x="81" y="64"/>
                    </a:lnTo>
                    <a:lnTo>
                      <a:pt x="77" y="64"/>
                    </a:lnTo>
                    <a:lnTo>
                      <a:pt x="71" y="64"/>
                    </a:lnTo>
                    <a:lnTo>
                      <a:pt x="65" y="61"/>
                    </a:lnTo>
                    <a:lnTo>
                      <a:pt x="57" y="59"/>
                    </a:lnTo>
                    <a:lnTo>
                      <a:pt x="48" y="56"/>
                    </a:lnTo>
                    <a:lnTo>
                      <a:pt x="39" y="52"/>
                    </a:lnTo>
                    <a:lnTo>
                      <a:pt x="30" y="46"/>
                    </a:lnTo>
                    <a:lnTo>
                      <a:pt x="23" y="38"/>
                    </a:lnTo>
                    <a:lnTo>
                      <a:pt x="16" y="30"/>
                    </a:lnTo>
                    <a:lnTo>
                      <a:pt x="11" y="21"/>
                    </a:lnTo>
                    <a:lnTo>
                      <a:pt x="6" y="13"/>
                    </a:lnTo>
                    <a:lnTo>
                      <a:pt x="3" y="6"/>
                    </a:lnTo>
                    <a:lnTo>
                      <a:pt x="1" y="2"/>
                    </a:lnTo>
                    <a:lnTo>
                      <a:pt x="0" y="0"/>
                    </a:lnTo>
                    <a:lnTo>
                      <a:pt x="2" y="0"/>
                    </a:lnTo>
                    <a:lnTo>
                      <a:pt x="3" y="1"/>
                    </a:lnTo>
                    <a:lnTo>
                      <a:pt x="5" y="5"/>
                    </a:lnTo>
                    <a:lnTo>
                      <a:pt x="7" y="12"/>
                    </a:lnTo>
                    <a:lnTo>
                      <a:pt x="12" y="20"/>
                    </a:lnTo>
                    <a:lnTo>
                      <a:pt x="17" y="29"/>
                    </a:lnTo>
                    <a:lnTo>
                      <a:pt x="24" y="37"/>
                    </a:lnTo>
                    <a:lnTo>
                      <a:pt x="31" y="44"/>
                    </a:lnTo>
                    <a:lnTo>
                      <a:pt x="40" y="50"/>
                    </a:lnTo>
                    <a:lnTo>
                      <a:pt x="49" y="55"/>
                    </a:lnTo>
                    <a:lnTo>
                      <a:pt x="58" y="58"/>
                    </a:lnTo>
                    <a:lnTo>
                      <a:pt x="65" y="59"/>
                    </a:lnTo>
                    <a:lnTo>
                      <a:pt x="71" y="61"/>
                    </a:lnTo>
                    <a:lnTo>
                      <a:pt x="77" y="61"/>
                    </a:lnTo>
                    <a:lnTo>
                      <a:pt x="80" y="61"/>
                    </a:lnTo>
                    <a:lnTo>
                      <a:pt x="83" y="61"/>
                    </a:lnTo>
                    <a:lnTo>
                      <a:pt x="84" y="61"/>
                    </a:lnTo>
                    <a:lnTo>
                      <a:pt x="86" y="64"/>
                    </a:lnTo>
                  </a:path>
                </a:pathLst>
              </a:custGeom>
              <a:solidFill>
                <a:srgbClr val="000000"/>
              </a:solidFill>
              <a:ln w="9525" cap="rnd">
                <a:noFill/>
                <a:round/>
                <a:headEnd/>
                <a:tailEnd/>
              </a:ln>
            </p:spPr>
            <p:txBody>
              <a:bodyPr/>
              <a:lstStyle/>
              <a:p>
                <a:endParaRPr lang="zh-CN" altLang="en-US"/>
              </a:p>
            </p:txBody>
          </p:sp>
          <p:sp>
            <p:nvSpPr>
              <p:cNvPr id="15389" name="Freeform 99"/>
              <p:cNvSpPr>
                <a:spLocks/>
              </p:cNvSpPr>
              <p:nvPr/>
            </p:nvSpPr>
            <p:spPr bwMode="auto">
              <a:xfrm>
                <a:off x="4524" y="2546"/>
                <a:ext cx="19" cy="19"/>
              </a:xfrm>
              <a:custGeom>
                <a:avLst/>
                <a:gdLst>
                  <a:gd name="T0" fmla="*/ 3 w 19"/>
                  <a:gd name="T1" fmla="*/ 2 h 19"/>
                  <a:gd name="T2" fmla="*/ 3 w 19"/>
                  <a:gd name="T3" fmla="*/ 2 h 19"/>
                  <a:gd name="T4" fmla="*/ 3 w 19"/>
                  <a:gd name="T5" fmla="*/ 2 h 19"/>
                  <a:gd name="T6" fmla="*/ 5 w 19"/>
                  <a:gd name="T7" fmla="*/ 2 h 19"/>
                  <a:gd name="T8" fmla="*/ 5 w 19"/>
                  <a:gd name="T9" fmla="*/ 2 h 19"/>
                  <a:gd name="T10" fmla="*/ 7 w 19"/>
                  <a:gd name="T11" fmla="*/ 2 h 19"/>
                  <a:gd name="T12" fmla="*/ 7 w 19"/>
                  <a:gd name="T13" fmla="*/ 2 h 19"/>
                  <a:gd name="T14" fmla="*/ 9 w 19"/>
                  <a:gd name="T15" fmla="*/ 2 h 19"/>
                  <a:gd name="T16" fmla="*/ 9 w 19"/>
                  <a:gd name="T17" fmla="*/ 2 h 19"/>
                  <a:gd name="T18" fmla="*/ 10 w 19"/>
                  <a:gd name="T19" fmla="*/ 0 h 19"/>
                  <a:gd name="T20" fmla="*/ 10 w 19"/>
                  <a:gd name="T21" fmla="*/ 0 h 19"/>
                  <a:gd name="T22" fmla="*/ 12 w 19"/>
                  <a:gd name="T23" fmla="*/ 0 h 19"/>
                  <a:gd name="T24" fmla="*/ 12 w 19"/>
                  <a:gd name="T25" fmla="*/ 2 h 19"/>
                  <a:gd name="T26" fmla="*/ 14 w 19"/>
                  <a:gd name="T27" fmla="*/ 2 h 19"/>
                  <a:gd name="T28" fmla="*/ 14 w 19"/>
                  <a:gd name="T29" fmla="*/ 2 h 19"/>
                  <a:gd name="T30" fmla="*/ 16 w 19"/>
                  <a:gd name="T31" fmla="*/ 2 h 19"/>
                  <a:gd name="T32" fmla="*/ 16 w 19"/>
                  <a:gd name="T33" fmla="*/ 4 h 19"/>
                  <a:gd name="T34" fmla="*/ 16 w 19"/>
                  <a:gd name="T35" fmla="*/ 6 h 19"/>
                  <a:gd name="T36" fmla="*/ 16 w 19"/>
                  <a:gd name="T37" fmla="*/ 6 h 19"/>
                  <a:gd name="T38" fmla="*/ 18 w 19"/>
                  <a:gd name="T39" fmla="*/ 9 h 19"/>
                  <a:gd name="T40" fmla="*/ 18 w 19"/>
                  <a:gd name="T41" fmla="*/ 11 h 19"/>
                  <a:gd name="T42" fmla="*/ 16 w 19"/>
                  <a:gd name="T43" fmla="*/ 11 h 19"/>
                  <a:gd name="T44" fmla="*/ 16 w 19"/>
                  <a:gd name="T45" fmla="*/ 13 h 19"/>
                  <a:gd name="T46" fmla="*/ 14 w 19"/>
                  <a:gd name="T47" fmla="*/ 13 h 19"/>
                  <a:gd name="T48" fmla="*/ 14 w 19"/>
                  <a:gd name="T49" fmla="*/ 15 h 19"/>
                  <a:gd name="T50" fmla="*/ 12 w 19"/>
                  <a:gd name="T51" fmla="*/ 15 h 19"/>
                  <a:gd name="T52" fmla="*/ 10 w 19"/>
                  <a:gd name="T53" fmla="*/ 15 h 19"/>
                  <a:gd name="T54" fmla="*/ 10 w 19"/>
                  <a:gd name="T55" fmla="*/ 15 h 19"/>
                  <a:gd name="T56" fmla="*/ 9 w 19"/>
                  <a:gd name="T57" fmla="*/ 18 h 19"/>
                  <a:gd name="T58" fmla="*/ 7 w 19"/>
                  <a:gd name="T59" fmla="*/ 18 h 19"/>
                  <a:gd name="T60" fmla="*/ 7 w 19"/>
                  <a:gd name="T61" fmla="*/ 18 h 19"/>
                  <a:gd name="T62" fmla="*/ 5 w 19"/>
                  <a:gd name="T63" fmla="*/ 15 h 19"/>
                  <a:gd name="T64" fmla="*/ 5 w 19"/>
                  <a:gd name="T65" fmla="*/ 15 h 19"/>
                  <a:gd name="T66" fmla="*/ 3 w 19"/>
                  <a:gd name="T67" fmla="*/ 15 h 19"/>
                  <a:gd name="T68" fmla="*/ 1 w 19"/>
                  <a:gd name="T69" fmla="*/ 13 h 19"/>
                  <a:gd name="T70" fmla="*/ 1 w 19"/>
                  <a:gd name="T71" fmla="*/ 11 h 19"/>
                  <a:gd name="T72" fmla="*/ 1 w 19"/>
                  <a:gd name="T73" fmla="*/ 9 h 19"/>
                  <a:gd name="T74" fmla="*/ 0 w 19"/>
                  <a:gd name="T75" fmla="*/ 9 h 19"/>
                  <a:gd name="T76" fmla="*/ 0 w 19"/>
                  <a:gd name="T77" fmla="*/ 6 h 19"/>
                  <a:gd name="T78" fmla="*/ 0 w 19"/>
                  <a:gd name="T79" fmla="*/ 6 h 19"/>
                  <a:gd name="T80" fmla="*/ 0 w 19"/>
                  <a:gd name="T81" fmla="*/ 6 h 19"/>
                  <a:gd name="T82" fmla="*/ 3 w 19"/>
                  <a:gd name="T83" fmla="*/ 2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
                  <a:gd name="T127" fmla="*/ 0 h 19"/>
                  <a:gd name="T128" fmla="*/ 19 w 19"/>
                  <a:gd name="T129" fmla="*/ 19 h 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 h="19">
                    <a:moveTo>
                      <a:pt x="3" y="2"/>
                    </a:moveTo>
                    <a:lnTo>
                      <a:pt x="3" y="2"/>
                    </a:lnTo>
                    <a:lnTo>
                      <a:pt x="5" y="2"/>
                    </a:lnTo>
                    <a:lnTo>
                      <a:pt x="7" y="2"/>
                    </a:lnTo>
                    <a:lnTo>
                      <a:pt x="9" y="2"/>
                    </a:lnTo>
                    <a:lnTo>
                      <a:pt x="10" y="0"/>
                    </a:lnTo>
                    <a:lnTo>
                      <a:pt x="12" y="0"/>
                    </a:lnTo>
                    <a:lnTo>
                      <a:pt x="12" y="2"/>
                    </a:lnTo>
                    <a:lnTo>
                      <a:pt x="14" y="2"/>
                    </a:lnTo>
                    <a:lnTo>
                      <a:pt x="16" y="2"/>
                    </a:lnTo>
                    <a:lnTo>
                      <a:pt x="16" y="4"/>
                    </a:lnTo>
                    <a:lnTo>
                      <a:pt x="16" y="6"/>
                    </a:lnTo>
                    <a:lnTo>
                      <a:pt x="18" y="9"/>
                    </a:lnTo>
                    <a:lnTo>
                      <a:pt x="18" y="11"/>
                    </a:lnTo>
                    <a:lnTo>
                      <a:pt x="16" y="11"/>
                    </a:lnTo>
                    <a:lnTo>
                      <a:pt x="16" y="13"/>
                    </a:lnTo>
                    <a:lnTo>
                      <a:pt x="14" y="13"/>
                    </a:lnTo>
                    <a:lnTo>
                      <a:pt x="14" y="15"/>
                    </a:lnTo>
                    <a:lnTo>
                      <a:pt x="12" y="15"/>
                    </a:lnTo>
                    <a:lnTo>
                      <a:pt x="10" y="15"/>
                    </a:lnTo>
                    <a:lnTo>
                      <a:pt x="9" y="18"/>
                    </a:lnTo>
                    <a:lnTo>
                      <a:pt x="7" y="18"/>
                    </a:lnTo>
                    <a:lnTo>
                      <a:pt x="5" y="15"/>
                    </a:lnTo>
                    <a:lnTo>
                      <a:pt x="3" y="15"/>
                    </a:lnTo>
                    <a:lnTo>
                      <a:pt x="1" y="13"/>
                    </a:lnTo>
                    <a:lnTo>
                      <a:pt x="1" y="11"/>
                    </a:lnTo>
                    <a:lnTo>
                      <a:pt x="1" y="9"/>
                    </a:lnTo>
                    <a:lnTo>
                      <a:pt x="0" y="9"/>
                    </a:lnTo>
                    <a:lnTo>
                      <a:pt x="0" y="6"/>
                    </a:lnTo>
                    <a:lnTo>
                      <a:pt x="3" y="2"/>
                    </a:lnTo>
                  </a:path>
                </a:pathLst>
              </a:custGeom>
              <a:solidFill>
                <a:srgbClr val="000000"/>
              </a:solidFill>
              <a:ln w="9525" cap="rnd">
                <a:noFill/>
                <a:round/>
                <a:headEnd/>
                <a:tailEnd/>
              </a:ln>
            </p:spPr>
            <p:txBody>
              <a:bodyPr/>
              <a:lstStyle/>
              <a:p>
                <a:endParaRPr lang="zh-CN" altLang="en-US"/>
              </a:p>
            </p:txBody>
          </p:sp>
          <p:sp>
            <p:nvSpPr>
              <p:cNvPr id="15390" name="Freeform 100"/>
              <p:cNvSpPr>
                <a:spLocks/>
              </p:cNvSpPr>
              <p:nvPr/>
            </p:nvSpPr>
            <p:spPr bwMode="auto">
              <a:xfrm>
                <a:off x="4579" y="2898"/>
                <a:ext cx="581" cy="524"/>
              </a:xfrm>
              <a:custGeom>
                <a:avLst/>
                <a:gdLst>
                  <a:gd name="T0" fmla="*/ 0 w 581"/>
                  <a:gd name="T1" fmla="*/ 523 h 524"/>
                  <a:gd name="T2" fmla="*/ 0 w 581"/>
                  <a:gd name="T3" fmla="*/ 138 h 524"/>
                  <a:gd name="T4" fmla="*/ 580 w 581"/>
                  <a:gd name="T5" fmla="*/ 0 h 524"/>
                  <a:gd name="T6" fmla="*/ 580 w 581"/>
                  <a:gd name="T7" fmla="*/ 395 h 524"/>
                  <a:gd name="T8" fmla="*/ 0 w 581"/>
                  <a:gd name="T9" fmla="*/ 523 h 524"/>
                  <a:gd name="T10" fmla="*/ 0 60000 65536"/>
                  <a:gd name="T11" fmla="*/ 0 60000 65536"/>
                  <a:gd name="T12" fmla="*/ 0 60000 65536"/>
                  <a:gd name="T13" fmla="*/ 0 60000 65536"/>
                  <a:gd name="T14" fmla="*/ 0 60000 65536"/>
                  <a:gd name="T15" fmla="*/ 0 w 581"/>
                  <a:gd name="T16" fmla="*/ 0 h 524"/>
                  <a:gd name="T17" fmla="*/ 581 w 581"/>
                  <a:gd name="T18" fmla="*/ 524 h 524"/>
                </a:gdLst>
                <a:ahLst/>
                <a:cxnLst>
                  <a:cxn ang="T10">
                    <a:pos x="T0" y="T1"/>
                  </a:cxn>
                  <a:cxn ang="T11">
                    <a:pos x="T2" y="T3"/>
                  </a:cxn>
                  <a:cxn ang="T12">
                    <a:pos x="T4" y="T5"/>
                  </a:cxn>
                  <a:cxn ang="T13">
                    <a:pos x="T6" y="T7"/>
                  </a:cxn>
                  <a:cxn ang="T14">
                    <a:pos x="T8" y="T9"/>
                  </a:cxn>
                </a:cxnLst>
                <a:rect l="T15" t="T16" r="T17" b="T18"/>
                <a:pathLst>
                  <a:path w="581" h="524">
                    <a:moveTo>
                      <a:pt x="0" y="523"/>
                    </a:moveTo>
                    <a:lnTo>
                      <a:pt x="0" y="138"/>
                    </a:lnTo>
                    <a:lnTo>
                      <a:pt x="580" y="0"/>
                    </a:lnTo>
                    <a:lnTo>
                      <a:pt x="580" y="395"/>
                    </a:lnTo>
                    <a:lnTo>
                      <a:pt x="0" y="523"/>
                    </a:lnTo>
                  </a:path>
                </a:pathLst>
              </a:custGeom>
              <a:solidFill>
                <a:srgbClr val="4C4C4C"/>
              </a:solidFill>
              <a:ln w="9525" cap="rnd">
                <a:noFill/>
                <a:round/>
                <a:headEnd/>
                <a:tailEnd/>
              </a:ln>
            </p:spPr>
            <p:txBody>
              <a:bodyPr/>
              <a:lstStyle/>
              <a:p>
                <a:endParaRPr lang="zh-CN" altLang="en-US"/>
              </a:p>
            </p:txBody>
          </p:sp>
          <p:sp>
            <p:nvSpPr>
              <p:cNvPr id="15391" name="Freeform 101"/>
              <p:cNvSpPr>
                <a:spLocks/>
              </p:cNvSpPr>
              <p:nvPr/>
            </p:nvSpPr>
            <p:spPr bwMode="auto">
              <a:xfrm>
                <a:off x="4524" y="3050"/>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15392" name="Freeform 102"/>
              <p:cNvSpPr>
                <a:spLocks/>
              </p:cNvSpPr>
              <p:nvPr/>
            </p:nvSpPr>
            <p:spPr bwMode="auto">
              <a:xfrm>
                <a:off x="4412" y="3016"/>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15393" name="Freeform 103"/>
              <p:cNvSpPr>
                <a:spLocks/>
              </p:cNvSpPr>
              <p:nvPr/>
            </p:nvSpPr>
            <p:spPr bwMode="auto">
              <a:xfrm>
                <a:off x="4460" y="2938"/>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15394" name="Freeform 104"/>
              <p:cNvSpPr>
                <a:spLocks/>
              </p:cNvSpPr>
              <p:nvPr/>
            </p:nvSpPr>
            <p:spPr bwMode="auto">
              <a:xfrm>
                <a:off x="4461" y="3050"/>
                <a:ext cx="89" cy="88"/>
              </a:xfrm>
              <a:custGeom>
                <a:avLst/>
                <a:gdLst>
                  <a:gd name="T0" fmla="*/ 13 w 89"/>
                  <a:gd name="T1" fmla="*/ 0 h 88"/>
                  <a:gd name="T2" fmla="*/ 88 w 89"/>
                  <a:gd name="T3" fmla="*/ 76 h 88"/>
                  <a:gd name="T4" fmla="*/ 88 w 89"/>
                  <a:gd name="T5" fmla="*/ 87 h 88"/>
                  <a:gd name="T6" fmla="*/ 0 w 89"/>
                  <a:gd name="T7" fmla="*/ 17 h 88"/>
                  <a:gd name="T8" fmla="*/ 13 w 89"/>
                  <a:gd name="T9" fmla="*/ 0 h 88"/>
                  <a:gd name="T10" fmla="*/ 0 60000 65536"/>
                  <a:gd name="T11" fmla="*/ 0 60000 65536"/>
                  <a:gd name="T12" fmla="*/ 0 60000 65536"/>
                  <a:gd name="T13" fmla="*/ 0 60000 65536"/>
                  <a:gd name="T14" fmla="*/ 0 60000 65536"/>
                  <a:gd name="T15" fmla="*/ 0 w 89"/>
                  <a:gd name="T16" fmla="*/ 0 h 88"/>
                  <a:gd name="T17" fmla="*/ 89 w 89"/>
                  <a:gd name="T18" fmla="*/ 88 h 88"/>
                </a:gdLst>
                <a:ahLst/>
                <a:cxnLst>
                  <a:cxn ang="T10">
                    <a:pos x="T0" y="T1"/>
                  </a:cxn>
                  <a:cxn ang="T11">
                    <a:pos x="T2" y="T3"/>
                  </a:cxn>
                  <a:cxn ang="T12">
                    <a:pos x="T4" y="T5"/>
                  </a:cxn>
                  <a:cxn ang="T13">
                    <a:pos x="T6" y="T7"/>
                  </a:cxn>
                  <a:cxn ang="T14">
                    <a:pos x="T8" y="T9"/>
                  </a:cxn>
                </a:cxnLst>
                <a:rect l="T15" t="T16" r="T17" b="T18"/>
                <a:pathLst>
                  <a:path w="89" h="88">
                    <a:moveTo>
                      <a:pt x="13" y="0"/>
                    </a:moveTo>
                    <a:lnTo>
                      <a:pt x="88" y="76"/>
                    </a:lnTo>
                    <a:lnTo>
                      <a:pt x="88"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15395" name="Freeform 105"/>
              <p:cNvSpPr>
                <a:spLocks/>
              </p:cNvSpPr>
              <p:nvPr/>
            </p:nvSpPr>
            <p:spPr bwMode="auto">
              <a:xfrm>
                <a:off x="4413" y="3056"/>
                <a:ext cx="61" cy="85"/>
              </a:xfrm>
              <a:custGeom>
                <a:avLst/>
                <a:gdLst>
                  <a:gd name="T0" fmla="*/ 47 w 61"/>
                  <a:gd name="T1" fmla="*/ 0 h 85"/>
                  <a:gd name="T2" fmla="*/ 0 w 61"/>
                  <a:gd name="T3" fmla="*/ 67 h 85"/>
                  <a:gd name="T4" fmla="*/ 1 w 61"/>
                  <a:gd name="T5" fmla="*/ 84 h 85"/>
                  <a:gd name="T6" fmla="*/ 60 w 61"/>
                  <a:gd name="T7" fmla="*/ 17 h 85"/>
                  <a:gd name="T8" fmla="*/ 47 w 61"/>
                  <a:gd name="T9" fmla="*/ 0 h 85"/>
                  <a:gd name="T10" fmla="*/ 0 60000 65536"/>
                  <a:gd name="T11" fmla="*/ 0 60000 65536"/>
                  <a:gd name="T12" fmla="*/ 0 60000 65536"/>
                  <a:gd name="T13" fmla="*/ 0 60000 65536"/>
                  <a:gd name="T14" fmla="*/ 0 60000 65536"/>
                  <a:gd name="T15" fmla="*/ 0 w 61"/>
                  <a:gd name="T16" fmla="*/ 0 h 85"/>
                  <a:gd name="T17" fmla="*/ 61 w 61"/>
                  <a:gd name="T18" fmla="*/ 85 h 85"/>
                </a:gdLst>
                <a:ahLst/>
                <a:cxnLst>
                  <a:cxn ang="T10">
                    <a:pos x="T0" y="T1"/>
                  </a:cxn>
                  <a:cxn ang="T11">
                    <a:pos x="T2" y="T3"/>
                  </a:cxn>
                  <a:cxn ang="T12">
                    <a:pos x="T4" y="T5"/>
                  </a:cxn>
                  <a:cxn ang="T13">
                    <a:pos x="T6" y="T7"/>
                  </a:cxn>
                  <a:cxn ang="T14">
                    <a:pos x="T8" y="T9"/>
                  </a:cxn>
                </a:cxnLst>
                <a:rect l="T15" t="T16" r="T17" b="T18"/>
                <a:pathLst>
                  <a:path w="61" h="85">
                    <a:moveTo>
                      <a:pt x="47" y="0"/>
                    </a:moveTo>
                    <a:lnTo>
                      <a:pt x="0" y="67"/>
                    </a:lnTo>
                    <a:lnTo>
                      <a:pt x="1" y="84"/>
                    </a:lnTo>
                    <a:lnTo>
                      <a:pt x="60" y="17"/>
                    </a:lnTo>
                    <a:lnTo>
                      <a:pt x="47" y="0"/>
                    </a:lnTo>
                  </a:path>
                </a:pathLst>
              </a:custGeom>
              <a:solidFill>
                <a:srgbClr val="000000"/>
              </a:solidFill>
              <a:ln w="9525" cap="rnd">
                <a:noFill/>
                <a:round/>
                <a:headEnd/>
                <a:tailEnd/>
              </a:ln>
            </p:spPr>
            <p:txBody>
              <a:bodyPr/>
              <a:lstStyle/>
              <a:p>
                <a:endParaRPr lang="zh-CN" altLang="en-US"/>
              </a:p>
            </p:txBody>
          </p:sp>
          <p:sp>
            <p:nvSpPr>
              <p:cNvPr id="15396" name="Freeform 106"/>
              <p:cNvSpPr>
                <a:spLocks/>
              </p:cNvSpPr>
              <p:nvPr/>
            </p:nvSpPr>
            <p:spPr bwMode="auto">
              <a:xfrm>
                <a:off x="4366" y="3052"/>
                <a:ext cx="98" cy="21"/>
              </a:xfrm>
              <a:custGeom>
                <a:avLst/>
                <a:gdLst>
                  <a:gd name="T0" fmla="*/ 90 w 98"/>
                  <a:gd name="T1" fmla="*/ 3 h 21"/>
                  <a:gd name="T2" fmla="*/ 0 w 98"/>
                  <a:gd name="T3" fmla="*/ 0 h 21"/>
                  <a:gd name="T4" fmla="*/ 0 w 98"/>
                  <a:gd name="T5" fmla="*/ 6 h 21"/>
                  <a:gd name="T6" fmla="*/ 97 w 98"/>
                  <a:gd name="T7" fmla="*/ 20 h 21"/>
                  <a:gd name="T8" fmla="*/ 90 w 98"/>
                  <a:gd name="T9" fmla="*/ 3 h 21"/>
                  <a:gd name="T10" fmla="*/ 0 60000 65536"/>
                  <a:gd name="T11" fmla="*/ 0 60000 65536"/>
                  <a:gd name="T12" fmla="*/ 0 60000 65536"/>
                  <a:gd name="T13" fmla="*/ 0 60000 65536"/>
                  <a:gd name="T14" fmla="*/ 0 60000 65536"/>
                  <a:gd name="T15" fmla="*/ 0 w 98"/>
                  <a:gd name="T16" fmla="*/ 0 h 21"/>
                  <a:gd name="T17" fmla="*/ 98 w 98"/>
                  <a:gd name="T18" fmla="*/ 21 h 21"/>
                </a:gdLst>
                <a:ahLst/>
                <a:cxnLst>
                  <a:cxn ang="T10">
                    <a:pos x="T0" y="T1"/>
                  </a:cxn>
                  <a:cxn ang="T11">
                    <a:pos x="T2" y="T3"/>
                  </a:cxn>
                  <a:cxn ang="T12">
                    <a:pos x="T4" y="T5"/>
                  </a:cxn>
                  <a:cxn ang="T13">
                    <a:pos x="T6" y="T7"/>
                  </a:cxn>
                  <a:cxn ang="T14">
                    <a:pos x="T8" y="T9"/>
                  </a:cxn>
                </a:cxnLst>
                <a:rect l="T15" t="T16" r="T17" b="T18"/>
                <a:pathLst>
                  <a:path w="98" h="21">
                    <a:moveTo>
                      <a:pt x="90" y="3"/>
                    </a:moveTo>
                    <a:lnTo>
                      <a:pt x="0" y="0"/>
                    </a:lnTo>
                    <a:lnTo>
                      <a:pt x="0" y="6"/>
                    </a:lnTo>
                    <a:lnTo>
                      <a:pt x="97" y="20"/>
                    </a:lnTo>
                    <a:lnTo>
                      <a:pt x="90" y="3"/>
                    </a:lnTo>
                  </a:path>
                </a:pathLst>
              </a:custGeom>
              <a:solidFill>
                <a:srgbClr val="000000"/>
              </a:solidFill>
              <a:ln w="9525" cap="rnd">
                <a:noFill/>
                <a:round/>
                <a:headEnd/>
                <a:tailEnd/>
              </a:ln>
            </p:spPr>
            <p:txBody>
              <a:bodyPr/>
              <a:lstStyle/>
              <a:p>
                <a:endParaRPr lang="zh-CN" altLang="en-US"/>
              </a:p>
            </p:txBody>
          </p:sp>
          <p:sp>
            <p:nvSpPr>
              <p:cNvPr id="15397" name="Freeform 107"/>
              <p:cNvSpPr>
                <a:spLocks/>
              </p:cNvSpPr>
              <p:nvPr/>
            </p:nvSpPr>
            <p:spPr bwMode="auto">
              <a:xfrm>
                <a:off x="4473" y="3044"/>
                <a:ext cx="69" cy="24"/>
              </a:xfrm>
              <a:custGeom>
                <a:avLst/>
                <a:gdLst>
                  <a:gd name="T0" fmla="*/ 0 w 69"/>
                  <a:gd name="T1" fmla="*/ 10 h 24"/>
                  <a:gd name="T2" fmla="*/ 68 w 69"/>
                  <a:gd name="T3" fmla="*/ 0 h 24"/>
                  <a:gd name="T4" fmla="*/ 68 w 69"/>
                  <a:gd name="T5" fmla="*/ 5 h 24"/>
                  <a:gd name="T6" fmla="*/ 1 w 69"/>
                  <a:gd name="T7" fmla="*/ 23 h 24"/>
                  <a:gd name="T8" fmla="*/ 0 w 69"/>
                  <a:gd name="T9" fmla="*/ 10 h 24"/>
                  <a:gd name="T10" fmla="*/ 0 60000 65536"/>
                  <a:gd name="T11" fmla="*/ 0 60000 65536"/>
                  <a:gd name="T12" fmla="*/ 0 60000 65536"/>
                  <a:gd name="T13" fmla="*/ 0 60000 65536"/>
                  <a:gd name="T14" fmla="*/ 0 60000 65536"/>
                  <a:gd name="T15" fmla="*/ 0 w 69"/>
                  <a:gd name="T16" fmla="*/ 0 h 24"/>
                  <a:gd name="T17" fmla="*/ 69 w 69"/>
                  <a:gd name="T18" fmla="*/ 24 h 24"/>
                </a:gdLst>
                <a:ahLst/>
                <a:cxnLst>
                  <a:cxn ang="T10">
                    <a:pos x="T0" y="T1"/>
                  </a:cxn>
                  <a:cxn ang="T11">
                    <a:pos x="T2" y="T3"/>
                  </a:cxn>
                  <a:cxn ang="T12">
                    <a:pos x="T4" y="T5"/>
                  </a:cxn>
                  <a:cxn ang="T13">
                    <a:pos x="T6" y="T7"/>
                  </a:cxn>
                  <a:cxn ang="T14">
                    <a:pos x="T8" y="T9"/>
                  </a:cxn>
                </a:cxnLst>
                <a:rect l="T15" t="T16" r="T17" b="T18"/>
                <a:pathLst>
                  <a:path w="69" h="24">
                    <a:moveTo>
                      <a:pt x="0" y="10"/>
                    </a:moveTo>
                    <a:lnTo>
                      <a:pt x="68" y="0"/>
                    </a:lnTo>
                    <a:lnTo>
                      <a:pt x="68"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15398" name="Freeform 108"/>
              <p:cNvSpPr>
                <a:spLocks/>
              </p:cNvSpPr>
              <p:nvPr/>
            </p:nvSpPr>
            <p:spPr bwMode="auto">
              <a:xfrm>
                <a:off x="4428" y="3008"/>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15399" name="Freeform 109"/>
              <p:cNvSpPr>
                <a:spLocks/>
              </p:cNvSpPr>
              <p:nvPr/>
            </p:nvSpPr>
            <p:spPr bwMode="auto">
              <a:xfrm>
                <a:off x="4397" y="3133"/>
                <a:ext cx="38" cy="38"/>
              </a:xfrm>
              <a:custGeom>
                <a:avLst/>
                <a:gdLst>
                  <a:gd name="T0" fmla="*/ 17 w 38"/>
                  <a:gd name="T1" fmla="*/ 37 h 38"/>
                  <a:gd name="T2" fmla="*/ 22 w 38"/>
                  <a:gd name="T3" fmla="*/ 37 h 38"/>
                  <a:gd name="T4" fmla="*/ 25 w 38"/>
                  <a:gd name="T5" fmla="*/ 37 h 38"/>
                  <a:gd name="T6" fmla="*/ 29 w 38"/>
                  <a:gd name="T7" fmla="*/ 35 h 38"/>
                  <a:gd name="T8" fmla="*/ 31 w 38"/>
                  <a:gd name="T9" fmla="*/ 33 h 38"/>
                  <a:gd name="T10" fmla="*/ 33 w 38"/>
                  <a:gd name="T11" fmla="*/ 31 h 38"/>
                  <a:gd name="T12" fmla="*/ 35 w 38"/>
                  <a:gd name="T13" fmla="*/ 28 h 38"/>
                  <a:gd name="T14" fmla="*/ 37 w 38"/>
                  <a:gd name="T15" fmla="*/ 24 h 38"/>
                  <a:gd name="T16" fmla="*/ 37 w 38"/>
                  <a:gd name="T17" fmla="*/ 21 h 38"/>
                  <a:gd name="T18" fmla="*/ 37 w 38"/>
                  <a:gd name="T19" fmla="*/ 17 h 38"/>
                  <a:gd name="T20" fmla="*/ 35 w 38"/>
                  <a:gd name="T21" fmla="*/ 14 h 38"/>
                  <a:gd name="T22" fmla="*/ 33 w 38"/>
                  <a:gd name="T23" fmla="*/ 10 h 38"/>
                  <a:gd name="T24" fmla="*/ 31 w 38"/>
                  <a:gd name="T25" fmla="*/ 7 h 38"/>
                  <a:gd name="T26" fmla="*/ 29 w 38"/>
                  <a:gd name="T27" fmla="*/ 4 h 38"/>
                  <a:gd name="T28" fmla="*/ 25 w 38"/>
                  <a:gd name="T29" fmla="*/ 2 h 38"/>
                  <a:gd name="T30" fmla="*/ 22 w 38"/>
                  <a:gd name="T31" fmla="*/ 1 h 38"/>
                  <a:gd name="T32" fmla="*/ 17 w 38"/>
                  <a:gd name="T33" fmla="*/ 0 h 38"/>
                  <a:gd name="T34" fmla="*/ 14 w 38"/>
                  <a:gd name="T35" fmla="*/ 0 h 38"/>
                  <a:gd name="T36" fmla="*/ 11 w 38"/>
                  <a:gd name="T37" fmla="*/ 0 h 38"/>
                  <a:gd name="T38" fmla="*/ 7 w 38"/>
                  <a:gd name="T39" fmla="*/ 1 h 38"/>
                  <a:gd name="T40" fmla="*/ 5 w 38"/>
                  <a:gd name="T41" fmla="*/ 3 h 38"/>
                  <a:gd name="T42" fmla="*/ 3 w 38"/>
                  <a:gd name="T43" fmla="*/ 5 h 38"/>
                  <a:gd name="T44" fmla="*/ 1 w 38"/>
                  <a:gd name="T45" fmla="*/ 7 h 38"/>
                  <a:gd name="T46" fmla="*/ 0 w 38"/>
                  <a:gd name="T47" fmla="*/ 11 h 38"/>
                  <a:gd name="T48" fmla="*/ 0 w 38"/>
                  <a:gd name="T49" fmla="*/ 14 h 38"/>
                  <a:gd name="T50" fmla="*/ 0 w 38"/>
                  <a:gd name="T51" fmla="*/ 19 h 38"/>
                  <a:gd name="T52" fmla="*/ 1 w 38"/>
                  <a:gd name="T53" fmla="*/ 22 h 38"/>
                  <a:gd name="T54" fmla="*/ 3 w 38"/>
                  <a:gd name="T55" fmla="*/ 25 h 38"/>
                  <a:gd name="T56" fmla="*/ 5 w 38"/>
                  <a:gd name="T57" fmla="*/ 29 h 38"/>
                  <a:gd name="T58" fmla="*/ 7 w 38"/>
                  <a:gd name="T59" fmla="*/ 31 h 38"/>
                  <a:gd name="T60" fmla="*/ 11 w 38"/>
                  <a:gd name="T61" fmla="*/ 33 h 38"/>
                  <a:gd name="T62" fmla="*/ 14 w 38"/>
                  <a:gd name="T63" fmla="*/ 35 h 38"/>
                  <a:gd name="T64" fmla="*/ 17 w 38"/>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8"/>
                  <a:gd name="T101" fmla="*/ 38 w 38"/>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8">
                    <a:moveTo>
                      <a:pt x="17" y="37"/>
                    </a:moveTo>
                    <a:lnTo>
                      <a:pt x="22" y="37"/>
                    </a:lnTo>
                    <a:lnTo>
                      <a:pt x="25" y="37"/>
                    </a:lnTo>
                    <a:lnTo>
                      <a:pt x="29" y="35"/>
                    </a:lnTo>
                    <a:lnTo>
                      <a:pt x="31" y="33"/>
                    </a:lnTo>
                    <a:lnTo>
                      <a:pt x="33" y="31"/>
                    </a:lnTo>
                    <a:lnTo>
                      <a:pt x="35" y="28"/>
                    </a:lnTo>
                    <a:lnTo>
                      <a:pt x="37" y="24"/>
                    </a:lnTo>
                    <a:lnTo>
                      <a:pt x="37" y="21"/>
                    </a:lnTo>
                    <a:lnTo>
                      <a:pt x="37" y="17"/>
                    </a:lnTo>
                    <a:lnTo>
                      <a:pt x="35" y="14"/>
                    </a:lnTo>
                    <a:lnTo>
                      <a:pt x="33" y="10"/>
                    </a:lnTo>
                    <a:lnTo>
                      <a:pt x="31" y="7"/>
                    </a:lnTo>
                    <a:lnTo>
                      <a:pt x="29" y="4"/>
                    </a:lnTo>
                    <a:lnTo>
                      <a:pt x="25" y="2"/>
                    </a:lnTo>
                    <a:lnTo>
                      <a:pt x="22" y="1"/>
                    </a:lnTo>
                    <a:lnTo>
                      <a:pt x="17" y="0"/>
                    </a:lnTo>
                    <a:lnTo>
                      <a:pt x="14" y="0"/>
                    </a:lnTo>
                    <a:lnTo>
                      <a:pt x="11" y="0"/>
                    </a:lnTo>
                    <a:lnTo>
                      <a:pt x="7" y="1"/>
                    </a:lnTo>
                    <a:lnTo>
                      <a:pt x="5" y="3"/>
                    </a:lnTo>
                    <a:lnTo>
                      <a:pt x="3" y="5"/>
                    </a:lnTo>
                    <a:lnTo>
                      <a:pt x="1" y="7"/>
                    </a:lnTo>
                    <a:lnTo>
                      <a:pt x="0" y="11"/>
                    </a:lnTo>
                    <a:lnTo>
                      <a:pt x="0" y="14"/>
                    </a:lnTo>
                    <a:lnTo>
                      <a:pt x="0" y="19"/>
                    </a:lnTo>
                    <a:lnTo>
                      <a:pt x="1" y="22"/>
                    </a:lnTo>
                    <a:lnTo>
                      <a:pt x="3" y="25"/>
                    </a:lnTo>
                    <a:lnTo>
                      <a:pt x="5" y="29"/>
                    </a:lnTo>
                    <a:lnTo>
                      <a:pt x="7" y="31"/>
                    </a:lnTo>
                    <a:lnTo>
                      <a:pt x="11" y="33"/>
                    </a:lnTo>
                    <a:lnTo>
                      <a:pt x="14" y="35"/>
                    </a:lnTo>
                    <a:lnTo>
                      <a:pt x="17" y="37"/>
                    </a:lnTo>
                  </a:path>
                </a:pathLst>
              </a:custGeom>
              <a:solidFill>
                <a:srgbClr val="4C4C4C"/>
              </a:solidFill>
              <a:ln w="9525" cap="rnd">
                <a:noFill/>
                <a:round/>
                <a:headEnd/>
                <a:tailEnd/>
              </a:ln>
            </p:spPr>
            <p:txBody>
              <a:bodyPr/>
              <a:lstStyle/>
              <a:p>
                <a:endParaRPr lang="zh-CN" altLang="en-US"/>
              </a:p>
            </p:txBody>
          </p:sp>
          <p:sp>
            <p:nvSpPr>
              <p:cNvPr id="15400" name="Freeform 110"/>
              <p:cNvSpPr>
                <a:spLocks/>
              </p:cNvSpPr>
              <p:nvPr/>
            </p:nvSpPr>
            <p:spPr bwMode="auto">
              <a:xfrm>
                <a:off x="4347" y="3057"/>
                <a:ext cx="38" cy="38"/>
              </a:xfrm>
              <a:custGeom>
                <a:avLst/>
                <a:gdLst>
                  <a:gd name="T0" fmla="*/ 19 w 38"/>
                  <a:gd name="T1" fmla="*/ 37 h 38"/>
                  <a:gd name="T2" fmla="*/ 22 w 38"/>
                  <a:gd name="T3" fmla="*/ 37 h 38"/>
                  <a:gd name="T4" fmla="*/ 25 w 38"/>
                  <a:gd name="T5" fmla="*/ 37 h 38"/>
                  <a:gd name="T6" fmla="*/ 29 w 38"/>
                  <a:gd name="T7" fmla="*/ 35 h 38"/>
                  <a:gd name="T8" fmla="*/ 31 w 38"/>
                  <a:gd name="T9" fmla="*/ 33 h 38"/>
                  <a:gd name="T10" fmla="*/ 33 w 38"/>
                  <a:gd name="T11" fmla="*/ 31 h 38"/>
                  <a:gd name="T12" fmla="*/ 35 w 38"/>
                  <a:gd name="T13" fmla="*/ 29 h 38"/>
                  <a:gd name="T14" fmla="*/ 37 w 38"/>
                  <a:gd name="T15" fmla="*/ 25 h 38"/>
                  <a:gd name="T16" fmla="*/ 37 w 38"/>
                  <a:gd name="T17" fmla="*/ 21 h 38"/>
                  <a:gd name="T18" fmla="*/ 37 w 38"/>
                  <a:gd name="T19" fmla="*/ 17 h 38"/>
                  <a:gd name="T20" fmla="*/ 35 w 38"/>
                  <a:gd name="T21" fmla="*/ 14 h 38"/>
                  <a:gd name="T22" fmla="*/ 33 w 38"/>
                  <a:gd name="T23" fmla="*/ 11 h 38"/>
                  <a:gd name="T24" fmla="*/ 31 w 38"/>
                  <a:gd name="T25" fmla="*/ 7 h 38"/>
                  <a:gd name="T26" fmla="*/ 29 w 38"/>
                  <a:gd name="T27" fmla="*/ 4 h 38"/>
                  <a:gd name="T28" fmla="*/ 25 w 38"/>
                  <a:gd name="T29" fmla="*/ 2 h 38"/>
                  <a:gd name="T30" fmla="*/ 22 w 38"/>
                  <a:gd name="T31" fmla="*/ 1 h 38"/>
                  <a:gd name="T32" fmla="*/ 19 w 38"/>
                  <a:gd name="T33" fmla="*/ 0 h 38"/>
                  <a:gd name="T34" fmla="*/ 14 w 38"/>
                  <a:gd name="T35" fmla="*/ 0 h 38"/>
                  <a:gd name="T36" fmla="*/ 11 w 38"/>
                  <a:gd name="T37" fmla="*/ 0 h 38"/>
                  <a:gd name="T38" fmla="*/ 7 w 38"/>
                  <a:gd name="T39" fmla="*/ 1 h 38"/>
                  <a:gd name="T40" fmla="*/ 5 w 38"/>
                  <a:gd name="T41" fmla="*/ 3 h 38"/>
                  <a:gd name="T42" fmla="*/ 3 w 38"/>
                  <a:gd name="T43" fmla="*/ 5 h 38"/>
                  <a:gd name="T44" fmla="*/ 1 w 38"/>
                  <a:gd name="T45" fmla="*/ 7 h 38"/>
                  <a:gd name="T46" fmla="*/ 0 w 38"/>
                  <a:gd name="T47" fmla="*/ 11 h 38"/>
                  <a:gd name="T48" fmla="*/ 0 w 38"/>
                  <a:gd name="T49" fmla="*/ 15 h 38"/>
                  <a:gd name="T50" fmla="*/ 0 w 38"/>
                  <a:gd name="T51" fmla="*/ 19 h 38"/>
                  <a:gd name="T52" fmla="*/ 1 w 38"/>
                  <a:gd name="T53" fmla="*/ 22 h 38"/>
                  <a:gd name="T54" fmla="*/ 3 w 38"/>
                  <a:gd name="T55" fmla="*/ 25 h 38"/>
                  <a:gd name="T56" fmla="*/ 5 w 38"/>
                  <a:gd name="T57" fmla="*/ 29 h 38"/>
                  <a:gd name="T58" fmla="*/ 7 w 38"/>
                  <a:gd name="T59" fmla="*/ 32 h 38"/>
                  <a:gd name="T60" fmla="*/ 11 w 38"/>
                  <a:gd name="T61" fmla="*/ 34 h 38"/>
                  <a:gd name="T62" fmla="*/ 14 w 38"/>
                  <a:gd name="T63" fmla="*/ 35 h 38"/>
                  <a:gd name="T64" fmla="*/ 19 w 38"/>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8"/>
                  <a:gd name="T101" fmla="*/ 38 w 38"/>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8">
                    <a:moveTo>
                      <a:pt x="19" y="37"/>
                    </a:moveTo>
                    <a:lnTo>
                      <a:pt x="22" y="37"/>
                    </a:lnTo>
                    <a:lnTo>
                      <a:pt x="25" y="37"/>
                    </a:lnTo>
                    <a:lnTo>
                      <a:pt x="29" y="35"/>
                    </a:lnTo>
                    <a:lnTo>
                      <a:pt x="31" y="33"/>
                    </a:lnTo>
                    <a:lnTo>
                      <a:pt x="33" y="31"/>
                    </a:lnTo>
                    <a:lnTo>
                      <a:pt x="35" y="29"/>
                    </a:lnTo>
                    <a:lnTo>
                      <a:pt x="37" y="25"/>
                    </a:lnTo>
                    <a:lnTo>
                      <a:pt x="37" y="21"/>
                    </a:lnTo>
                    <a:lnTo>
                      <a:pt x="37" y="17"/>
                    </a:lnTo>
                    <a:lnTo>
                      <a:pt x="35" y="14"/>
                    </a:lnTo>
                    <a:lnTo>
                      <a:pt x="33" y="11"/>
                    </a:lnTo>
                    <a:lnTo>
                      <a:pt x="31" y="7"/>
                    </a:lnTo>
                    <a:lnTo>
                      <a:pt x="29" y="4"/>
                    </a:lnTo>
                    <a:lnTo>
                      <a:pt x="25" y="2"/>
                    </a:lnTo>
                    <a:lnTo>
                      <a:pt x="22" y="1"/>
                    </a:lnTo>
                    <a:lnTo>
                      <a:pt x="19" y="0"/>
                    </a:lnTo>
                    <a:lnTo>
                      <a:pt x="14" y="0"/>
                    </a:lnTo>
                    <a:lnTo>
                      <a:pt x="11" y="0"/>
                    </a:lnTo>
                    <a:lnTo>
                      <a:pt x="7" y="1"/>
                    </a:lnTo>
                    <a:lnTo>
                      <a:pt x="5" y="3"/>
                    </a:lnTo>
                    <a:lnTo>
                      <a:pt x="3" y="5"/>
                    </a:lnTo>
                    <a:lnTo>
                      <a:pt x="1" y="7"/>
                    </a:lnTo>
                    <a:lnTo>
                      <a:pt x="0" y="11"/>
                    </a:lnTo>
                    <a:lnTo>
                      <a:pt x="0" y="15"/>
                    </a:lnTo>
                    <a:lnTo>
                      <a:pt x="0" y="19"/>
                    </a:lnTo>
                    <a:lnTo>
                      <a:pt x="1" y="22"/>
                    </a:lnTo>
                    <a:lnTo>
                      <a:pt x="3" y="25"/>
                    </a:lnTo>
                    <a:lnTo>
                      <a:pt x="5" y="29"/>
                    </a:lnTo>
                    <a:lnTo>
                      <a:pt x="7" y="32"/>
                    </a:lnTo>
                    <a:lnTo>
                      <a:pt x="11" y="34"/>
                    </a:lnTo>
                    <a:lnTo>
                      <a:pt x="14" y="35"/>
                    </a:lnTo>
                    <a:lnTo>
                      <a:pt x="19" y="37"/>
                    </a:lnTo>
                  </a:path>
                </a:pathLst>
              </a:custGeom>
              <a:solidFill>
                <a:srgbClr val="4C4C4C"/>
              </a:solidFill>
              <a:ln w="9525" cap="rnd">
                <a:noFill/>
                <a:round/>
                <a:headEnd/>
                <a:tailEnd/>
              </a:ln>
            </p:spPr>
            <p:txBody>
              <a:bodyPr/>
              <a:lstStyle/>
              <a:p>
                <a:endParaRPr lang="zh-CN" altLang="en-US"/>
              </a:p>
            </p:txBody>
          </p:sp>
          <p:sp>
            <p:nvSpPr>
              <p:cNvPr id="15401" name="Freeform 111"/>
              <p:cNvSpPr>
                <a:spLocks/>
              </p:cNvSpPr>
              <p:nvPr/>
            </p:nvSpPr>
            <p:spPr bwMode="auto">
              <a:xfrm>
                <a:off x="4531" y="3134"/>
                <a:ext cx="38" cy="38"/>
              </a:xfrm>
              <a:custGeom>
                <a:avLst/>
                <a:gdLst>
                  <a:gd name="T0" fmla="*/ 19 w 38"/>
                  <a:gd name="T1" fmla="*/ 37 h 38"/>
                  <a:gd name="T2" fmla="*/ 22 w 38"/>
                  <a:gd name="T3" fmla="*/ 37 h 38"/>
                  <a:gd name="T4" fmla="*/ 25 w 38"/>
                  <a:gd name="T5" fmla="*/ 37 h 38"/>
                  <a:gd name="T6" fmla="*/ 29 w 38"/>
                  <a:gd name="T7" fmla="*/ 35 h 38"/>
                  <a:gd name="T8" fmla="*/ 31 w 38"/>
                  <a:gd name="T9" fmla="*/ 33 h 38"/>
                  <a:gd name="T10" fmla="*/ 33 w 38"/>
                  <a:gd name="T11" fmla="*/ 31 h 38"/>
                  <a:gd name="T12" fmla="*/ 35 w 38"/>
                  <a:gd name="T13" fmla="*/ 29 h 38"/>
                  <a:gd name="T14" fmla="*/ 37 w 38"/>
                  <a:gd name="T15" fmla="*/ 25 h 38"/>
                  <a:gd name="T16" fmla="*/ 37 w 38"/>
                  <a:gd name="T17" fmla="*/ 22 h 38"/>
                  <a:gd name="T18" fmla="*/ 37 w 38"/>
                  <a:gd name="T19" fmla="*/ 17 h 38"/>
                  <a:gd name="T20" fmla="*/ 35 w 38"/>
                  <a:gd name="T21" fmla="*/ 14 h 38"/>
                  <a:gd name="T22" fmla="*/ 33 w 38"/>
                  <a:gd name="T23" fmla="*/ 11 h 38"/>
                  <a:gd name="T24" fmla="*/ 31 w 38"/>
                  <a:gd name="T25" fmla="*/ 7 h 38"/>
                  <a:gd name="T26" fmla="*/ 29 w 38"/>
                  <a:gd name="T27" fmla="*/ 5 h 38"/>
                  <a:gd name="T28" fmla="*/ 25 w 38"/>
                  <a:gd name="T29" fmla="*/ 3 h 38"/>
                  <a:gd name="T30" fmla="*/ 22 w 38"/>
                  <a:gd name="T31" fmla="*/ 1 h 38"/>
                  <a:gd name="T32" fmla="*/ 19 w 38"/>
                  <a:gd name="T33" fmla="*/ 0 h 38"/>
                  <a:gd name="T34" fmla="*/ 14 w 38"/>
                  <a:gd name="T35" fmla="*/ 0 h 38"/>
                  <a:gd name="T36" fmla="*/ 11 w 38"/>
                  <a:gd name="T37" fmla="*/ 0 h 38"/>
                  <a:gd name="T38" fmla="*/ 7 w 38"/>
                  <a:gd name="T39" fmla="*/ 1 h 38"/>
                  <a:gd name="T40" fmla="*/ 5 w 38"/>
                  <a:gd name="T41" fmla="*/ 3 h 38"/>
                  <a:gd name="T42" fmla="*/ 3 w 38"/>
                  <a:gd name="T43" fmla="*/ 5 h 38"/>
                  <a:gd name="T44" fmla="*/ 1 w 38"/>
                  <a:gd name="T45" fmla="*/ 8 h 38"/>
                  <a:gd name="T46" fmla="*/ 0 w 38"/>
                  <a:gd name="T47" fmla="*/ 11 h 38"/>
                  <a:gd name="T48" fmla="*/ 0 w 38"/>
                  <a:gd name="T49" fmla="*/ 15 h 38"/>
                  <a:gd name="T50" fmla="*/ 0 w 38"/>
                  <a:gd name="T51" fmla="*/ 19 h 38"/>
                  <a:gd name="T52" fmla="*/ 1 w 38"/>
                  <a:gd name="T53" fmla="*/ 22 h 38"/>
                  <a:gd name="T54" fmla="*/ 3 w 38"/>
                  <a:gd name="T55" fmla="*/ 25 h 38"/>
                  <a:gd name="T56" fmla="*/ 5 w 38"/>
                  <a:gd name="T57" fmla="*/ 29 h 38"/>
                  <a:gd name="T58" fmla="*/ 7 w 38"/>
                  <a:gd name="T59" fmla="*/ 32 h 38"/>
                  <a:gd name="T60" fmla="*/ 11 w 38"/>
                  <a:gd name="T61" fmla="*/ 34 h 38"/>
                  <a:gd name="T62" fmla="*/ 14 w 38"/>
                  <a:gd name="T63" fmla="*/ 35 h 38"/>
                  <a:gd name="T64" fmla="*/ 19 w 38"/>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8"/>
                  <a:gd name="T101" fmla="*/ 38 w 38"/>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8">
                    <a:moveTo>
                      <a:pt x="19" y="37"/>
                    </a:moveTo>
                    <a:lnTo>
                      <a:pt x="22" y="37"/>
                    </a:lnTo>
                    <a:lnTo>
                      <a:pt x="25" y="37"/>
                    </a:lnTo>
                    <a:lnTo>
                      <a:pt x="29" y="35"/>
                    </a:lnTo>
                    <a:lnTo>
                      <a:pt x="31" y="33"/>
                    </a:lnTo>
                    <a:lnTo>
                      <a:pt x="33" y="31"/>
                    </a:lnTo>
                    <a:lnTo>
                      <a:pt x="35" y="29"/>
                    </a:lnTo>
                    <a:lnTo>
                      <a:pt x="37" y="25"/>
                    </a:lnTo>
                    <a:lnTo>
                      <a:pt x="37" y="22"/>
                    </a:lnTo>
                    <a:lnTo>
                      <a:pt x="37" y="17"/>
                    </a:lnTo>
                    <a:lnTo>
                      <a:pt x="35" y="14"/>
                    </a:lnTo>
                    <a:lnTo>
                      <a:pt x="33" y="11"/>
                    </a:lnTo>
                    <a:lnTo>
                      <a:pt x="31" y="7"/>
                    </a:lnTo>
                    <a:lnTo>
                      <a:pt x="29" y="5"/>
                    </a:lnTo>
                    <a:lnTo>
                      <a:pt x="25" y="3"/>
                    </a:lnTo>
                    <a:lnTo>
                      <a:pt x="22" y="1"/>
                    </a:lnTo>
                    <a:lnTo>
                      <a:pt x="19" y="0"/>
                    </a:lnTo>
                    <a:lnTo>
                      <a:pt x="14" y="0"/>
                    </a:lnTo>
                    <a:lnTo>
                      <a:pt x="11" y="0"/>
                    </a:lnTo>
                    <a:lnTo>
                      <a:pt x="7" y="1"/>
                    </a:lnTo>
                    <a:lnTo>
                      <a:pt x="5" y="3"/>
                    </a:lnTo>
                    <a:lnTo>
                      <a:pt x="3" y="5"/>
                    </a:lnTo>
                    <a:lnTo>
                      <a:pt x="1" y="8"/>
                    </a:lnTo>
                    <a:lnTo>
                      <a:pt x="0" y="11"/>
                    </a:lnTo>
                    <a:lnTo>
                      <a:pt x="0" y="15"/>
                    </a:lnTo>
                    <a:lnTo>
                      <a:pt x="0" y="19"/>
                    </a:lnTo>
                    <a:lnTo>
                      <a:pt x="1" y="22"/>
                    </a:lnTo>
                    <a:lnTo>
                      <a:pt x="3" y="25"/>
                    </a:lnTo>
                    <a:lnTo>
                      <a:pt x="5" y="29"/>
                    </a:lnTo>
                    <a:lnTo>
                      <a:pt x="7" y="32"/>
                    </a:lnTo>
                    <a:lnTo>
                      <a:pt x="11" y="34"/>
                    </a:lnTo>
                    <a:lnTo>
                      <a:pt x="14" y="35"/>
                    </a:lnTo>
                    <a:lnTo>
                      <a:pt x="19" y="37"/>
                    </a:lnTo>
                  </a:path>
                </a:pathLst>
              </a:custGeom>
              <a:solidFill>
                <a:srgbClr val="4C4C4C"/>
              </a:solidFill>
              <a:ln w="9525" cap="rnd">
                <a:noFill/>
                <a:round/>
                <a:headEnd/>
                <a:tailEnd/>
              </a:ln>
            </p:spPr>
            <p:txBody>
              <a:bodyPr/>
              <a:lstStyle/>
              <a:p>
                <a:endParaRPr lang="zh-CN" altLang="en-US"/>
              </a:p>
            </p:txBody>
          </p:sp>
          <p:sp>
            <p:nvSpPr>
              <p:cNvPr id="15402" name="Freeform 112"/>
              <p:cNvSpPr>
                <a:spLocks/>
              </p:cNvSpPr>
              <p:nvPr/>
            </p:nvSpPr>
            <p:spPr bwMode="auto">
              <a:xfrm>
                <a:off x="4524" y="3050"/>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15403" name="Freeform 113"/>
              <p:cNvSpPr>
                <a:spLocks/>
              </p:cNvSpPr>
              <p:nvPr/>
            </p:nvSpPr>
            <p:spPr bwMode="auto">
              <a:xfrm>
                <a:off x="4412" y="3016"/>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15404" name="Freeform 114"/>
              <p:cNvSpPr>
                <a:spLocks/>
              </p:cNvSpPr>
              <p:nvPr/>
            </p:nvSpPr>
            <p:spPr bwMode="auto">
              <a:xfrm>
                <a:off x="4460" y="2938"/>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15405" name="Freeform 115"/>
              <p:cNvSpPr>
                <a:spLocks/>
              </p:cNvSpPr>
              <p:nvPr/>
            </p:nvSpPr>
            <p:spPr bwMode="auto">
              <a:xfrm>
                <a:off x="4461" y="3050"/>
                <a:ext cx="89" cy="88"/>
              </a:xfrm>
              <a:custGeom>
                <a:avLst/>
                <a:gdLst>
                  <a:gd name="T0" fmla="*/ 13 w 89"/>
                  <a:gd name="T1" fmla="*/ 0 h 88"/>
                  <a:gd name="T2" fmla="*/ 88 w 89"/>
                  <a:gd name="T3" fmla="*/ 76 h 88"/>
                  <a:gd name="T4" fmla="*/ 88 w 89"/>
                  <a:gd name="T5" fmla="*/ 87 h 88"/>
                  <a:gd name="T6" fmla="*/ 0 w 89"/>
                  <a:gd name="T7" fmla="*/ 17 h 88"/>
                  <a:gd name="T8" fmla="*/ 13 w 89"/>
                  <a:gd name="T9" fmla="*/ 0 h 88"/>
                  <a:gd name="T10" fmla="*/ 0 60000 65536"/>
                  <a:gd name="T11" fmla="*/ 0 60000 65536"/>
                  <a:gd name="T12" fmla="*/ 0 60000 65536"/>
                  <a:gd name="T13" fmla="*/ 0 60000 65536"/>
                  <a:gd name="T14" fmla="*/ 0 60000 65536"/>
                  <a:gd name="T15" fmla="*/ 0 w 89"/>
                  <a:gd name="T16" fmla="*/ 0 h 88"/>
                  <a:gd name="T17" fmla="*/ 89 w 89"/>
                  <a:gd name="T18" fmla="*/ 88 h 88"/>
                </a:gdLst>
                <a:ahLst/>
                <a:cxnLst>
                  <a:cxn ang="T10">
                    <a:pos x="T0" y="T1"/>
                  </a:cxn>
                  <a:cxn ang="T11">
                    <a:pos x="T2" y="T3"/>
                  </a:cxn>
                  <a:cxn ang="T12">
                    <a:pos x="T4" y="T5"/>
                  </a:cxn>
                  <a:cxn ang="T13">
                    <a:pos x="T6" y="T7"/>
                  </a:cxn>
                  <a:cxn ang="T14">
                    <a:pos x="T8" y="T9"/>
                  </a:cxn>
                </a:cxnLst>
                <a:rect l="T15" t="T16" r="T17" b="T18"/>
                <a:pathLst>
                  <a:path w="89" h="88">
                    <a:moveTo>
                      <a:pt x="13" y="0"/>
                    </a:moveTo>
                    <a:lnTo>
                      <a:pt x="88" y="76"/>
                    </a:lnTo>
                    <a:lnTo>
                      <a:pt x="88"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15406" name="Freeform 116"/>
              <p:cNvSpPr>
                <a:spLocks/>
              </p:cNvSpPr>
              <p:nvPr/>
            </p:nvSpPr>
            <p:spPr bwMode="auto">
              <a:xfrm>
                <a:off x="4413" y="3056"/>
                <a:ext cx="61" cy="85"/>
              </a:xfrm>
              <a:custGeom>
                <a:avLst/>
                <a:gdLst>
                  <a:gd name="T0" fmla="*/ 47 w 61"/>
                  <a:gd name="T1" fmla="*/ 0 h 85"/>
                  <a:gd name="T2" fmla="*/ 0 w 61"/>
                  <a:gd name="T3" fmla="*/ 67 h 85"/>
                  <a:gd name="T4" fmla="*/ 1 w 61"/>
                  <a:gd name="T5" fmla="*/ 84 h 85"/>
                  <a:gd name="T6" fmla="*/ 60 w 61"/>
                  <a:gd name="T7" fmla="*/ 17 h 85"/>
                  <a:gd name="T8" fmla="*/ 47 w 61"/>
                  <a:gd name="T9" fmla="*/ 0 h 85"/>
                  <a:gd name="T10" fmla="*/ 0 60000 65536"/>
                  <a:gd name="T11" fmla="*/ 0 60000 65536"/>
                  <a:gd name="T12" fmla="*/ 0 60000 65536"/>
                  <a:gd name="T13" fmla="*/ 0 60000 65536"/>
                  <a:gd name="T14" fmla="*/ 0 60000 65536"/>
                  <a:gd name="T15" fmla="*/ 0 w 61"/>
                  <a:gd name="T16" fmla="*/ 0 h 85"/>
                  <a:gd name="T17" fmla="*/ 61 w 61"/>
                  <a:gd name="T18" fmla="*/ 85 h 85"/>
                </a:gdLst>
                <a:ahLst/>
                <a:cxnLst>
                  <a:cxn ang="T10">
                    <a:pos x="T0" y="T1"/>
                  </a:cxn>
                  <a:cxn ang="T11">
                    <a:pos x="T2" y="T3"/>
                  </a:cxn>
                  <a:cxn ang="T12">
                    <a:pos x="T4" y="T5"/>
                  </a:cxn>
                  <a:cxn ang="T13">
                    <a:pos x="T6" y="T7"/>
                  </a:cxn>
                  <a:cxn ang="T14">
                    <a:pos x="T8" y="T9"/>
                  </a:cxn>
                </a:cxnLst>
                <a:rect l="T15" t="T16" r="T17" b="T18"/>
                <a:pathLst>
                  <a:path w="61" h="85">
                    <a:moveTo>
                      <a:pt x="47" y="0"/>
                    </a:moveTo>
                    <a:lnTo>
                      <a:pt x="0" y="67"/>
                    </a:lnTo>
                    <a:lnTo>
                      <a:pt x="1" y="84"/>
                    </a:lnTo>
                    <a:lnTo>
                      <a:pt x="60" y="17"/>
                    </a:lnTo>
                    <a:lnTo>
                      <a:pt x="47" y="0"/>
                    </a:lnTo>
                  </a:path>
                </a:pathLst>
              </a:custGeom>
              <a:solidFill>
                <a:srgbClr val="000000"/>
              </a:solidFill>
              <a:ln w="9525" cap="rnd">
                <a:noFill/>
                <a:round/>
                <a:headEnd/>
                <a:tailEnd/>
              </a:ln>
            </p:spPr>
            <p:txBody>
              <a:bodyPr/>
              <a:lstStyle/>
              <a:p>
                <a:endParaRPr lang="zh-CN" altLang="en-US"/>
              </a:p>
            </p:txBody>
          </p:sp>
          <p:sp>
            <p:nvSpPr>
              <p:cNvPr id="15407" name="Freeform 117"/>
              <p:cNvSpPr>
                <a:spLocks/>
              </p:cNvSpPr>
              <p:nvPr/>
            </p:nvSpPr>
            <p:spPr bwMode="auto">
              <a:xfrm>
                <a:off x="4366" y="3052"/>
                <a:ext cx="98" cy="21"/>
              </a:xfrm>
              <a:custGeom>
                <a:avLst/>
                <a:gdLst>
                  <a:gd name="T0" fmla="*/ 90 w 98"/>
                  <a:gd name="T1" fmla="*/ 3 h 21"/>
                  <a:gd name="T2" fmla="*/ 0 w 98"/>
                  <a:gd name="T3" fmla="*/ 0 h 21"/>
                  <a:gd name="T4" fmla="*/ 0 w 98"/>
                  <a:gd name="T5" fmla="*/ 6 h 21"/>
                  <a:gd name="T6" fmla="*/ 97 w 98"/>
                  <a:gd name="T7" fmla="*/ 20 h 21"/>
                  <a:gd name="T8" fmla="*/ 90 w 98"/>
                  <a:gd name="T9" fmla="*/ 3 h 21"/>
                  <a:gd name="T10" fmla="*/ 0 60000 65536"/>
                  <a:gd name="T11" fmla="*/ 0 60000 65536"/>
                  <a:gd name="T12" fmla="*/ 0 60000 65536"/>
                  <a:gd name="T13" fmla="*/ 0 60000 65536"/>
                  <a:gd name="T14" fmla="*/ 0 60000 65536"/>
                  <a:gd name="T15" fmla="*/ 0 w 98"/>
                  <a:gd name="T16" fmla="*/ 0 h 21"/>
                  <a:gd name="T17" fmla="*/ 98 w 98"/>
                  <a:gd name="T18" fmla="*/ 21 h 21"/>
                </a:gdLst>
                <a:ahLst/>
                <a:cxnLst>
                  <a:cxn ang="T10">
                    <a:pos x="T0" y="T1"/>
                  </a:cxn>
                  <a:cxn ang="T11">
                    <a:pos x="T2" y="T3"/>
                  </a:cxn>
                  <a:cxn ang="T12">
                    <a:pos x="T4" y="T5"/>
                  </a:cxn>
                  <a:cxn ang="T13">
                    <a:pos x="T6" y="T7"/>
                  </a:cxn>
                  <a:cxn ang="T14">
                    <a:pos x="T8" y="T9"/>
                  </a:cxn>
                </a:cxnLst>
                <a:rect l="T15" t="T16" r="T17" b="T18"/>
                <a:pathLst>
                  <a:path w="98" h="21">
                    <a:moveTo>
                      <a:pt x="90" y="3"/>
                    </a:moveTo>
                    <a:lnTo>
                      <a:pt x="0" y="0"/>
                    </a:lnTo>
                    <a:lnTo>
                      <a:pt x="0" y="6"/>
                    </a:lnTo>
                    <a:lnTo>
                      <a:pt x="97" y="20"/>
                    </a:lnTo>
                    <a:lnTo>
                      <a:pt x="90" y="3"/>
                    </a:lnTo>
                  </a:path>
                </a:pathLst>
              </a:custGeom>
              <a:solidFill>
                <a:srgbClr val="000000"/>
              </a:solidFill>
              <a:ln w="9525" cap="rnd">
                <a:noFill/>
                <a:round/>
                <a:headEnd/>
                <a:tailEnd/>
              </a:ln>
            </p:spPr>
            <p:txBody>
              <a:bodyPr/>
              <a:lstStyle/>
              <a:p>
                <a:endParaRPr lang="zh-CN" altLang="en-US"/>
              </a:p>
            </p:txBody>
          </p:sp>
          <p:sp>
            <p:nvSpPr>
              <p:cNvPr id="15408" name="Freeform 118"/>
              <p:cNvSpPr>
                <a:spLocks/>
              </p:cNvSpPr>
              <p:nvPr/>
            </p:nvSpPr>
            <p:spPr bwMode="auto">
              <a:xfrm>
                <a:off x="4473" y="3044"/>
                <a:ext cx="69" cy="24"/>
              </a:xfrm>
              <a:custGeom>
                <a:avLst/>
                <a:gdLst>
                  <a:gd name="T0" fmla="*/ 0 w 69"/>
                  <a:gd name="T1" fmla="*/ 10 h 24"/>
                  <a:gd name="T2" fmla="*/ 68 w 69"/>
                  <a:gd name="T3" fmla="*/ 0 h 24"/>
                  <a:gd name="T4" fmla="*/ 68 w 69"/>
                  <a:gd name="T5" fmla="*/ 5 h 24"/>
                  <a:gd name="T6" fmla="*/ 1 w 69"/>
                  <a:gd name="T7" fmla="*/ 23 h 24"/>
                  <a:gd name="T8" fmla="*/ 0 w 69"/>
                  <a:gd name="T9" fmla="*/ 10 h 24"/>
                  <a:gd name="T10" fmla="*/ 0 60000 65536"/>
                  <a:gd name="T11" fmla="*/ 0 60000 65536"/>
                  <a:gd name="T12" fmla="*/ 0 60000 65536"/>
                  <a:gd name="T13" fmla="*/ 0 60000 65536"/>
                  <a:gd name="T14" fmla="*/ 0 60000 65536"/>
                  <a:gd name="T15" fmla="*/ 0 w 69"/>
                  <a:gd name="T16" fmla="*/ 0 h 24"/>
                  <a:gd name="T17" fmla="*/ 69 w 69"/>
                  <a:gd name="T18" fmla="*/ 24 h 24"/>
                </a:gdLst>
                <a:ahLst/>
                <a:cxnLst>
                  <a:cxn ang="T10">
                    <a:pos x="T0" y="T1"/>
                  </a:cxn>
                  <a:cxn ang="T11">
                    <a:pos x="T2" y="T3"/>
                  </a:cxn>
                  <a:cxn ang="T12">
                    <a:pos x="T4" y="T5"/>
                  </a:cxn>
                  <a:cxn ang="T13">
                    <a:pos x="T6" y="T7"/>
                  </a:cxn>
                  <a:cxn ang="T14">
                    <a:pos x="T8" y="T9"/>
                  </a:cxn>
                </a:cxnLst>
                <a:rect l="T15" t="T16" r="T17" b="T18"/>
                <a:pathLst>
                  <a:path w="69" h="24">
                    <a:moveTo>
                      <a:pt x="0" y="10"/>
                    </a:moveTo>
                    <a:lnTo>
                      <a:pt x="68" y="0"/>
                    </a:lnTo>
                    <a:lnTo>
                      <a:pt x="68"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15409" name="Freeform 119"/>
              <p:cNvSpPr>
                <a:spLocks/>
              </p:cNvSpPr>
              <p:nvPr/>
            </p:nvSpPr>
            <p:spPr bwMode="auto">
              <a:xfrm>
                <a:off x="4428" y="3008"/>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15410" name="Freeform 120"/>
              <p:cNvSpPr>
                <a:spLocks/>
              </p:cNvSpPr>
              <p:nvPr/>
            </p:nvSpPr>
            <p:spPr bwMode="auto">
              <a:xfrm>
                <a:off x="4397" y="3133"/>
                <a:ext cx="38" cy="38"/>
              </a:xfrm>
              <a:custGeom>
                <a:avLst/>
                <a:gdLst>
                  <a:gd name="T0" fmla="*/ 17 w 38"/>
                  <a:gd name="T1" fmla="*/ 37 h 38"/>
                  <a:gd name="T2" fmla="*/ 22 w 38"/>
                  <a:gd name="T3" fmla="*/ 37 h 38"/>
                  <a:gd name="T4" fmla="*/ 25 w 38"/>
                  <a:gd name="T5" fmla="*/ 37 h 38"/>
                  <a:gd name="T6" fmla="*/ 29 w 38"/>
                  <a:gd name="T7" fmla="*/ 35 h 38"/>
                  <a:gd name="T8" fmla="*/ 31 w 38"/>
                  <a:gd name="T9" fmla="*/ 33 h 38"/>
                  <a:gd name="T10" fmla="*/ 33 w 38"/>
                  <a:gd name="T11" fmla="*/ 31 h 38"/>
                  <a:gd name="T12" fmla="*/ 35 w 38"/>
                  <a:gd name="T13" fmla="*/ 28 h 38"/>
                  <a:gd name="T14" fmla="*/ 37 w 38"/>
                  <a:gd name="T15" fmla="*/ 24 h 38"/>
                  <a:gd name="T16" fmla="*/ 37 w 38"/>
                  <a:gd name="T17" fmla="*/ 21 h 38"/>
                  <a:gd name="T18" fmla="*/ 37 w 38"/>
                  <a:gd name="T19" fmla="*/ 17 h 38"/>
                  <a:gd name="T20" fmla="*/ 35 w 38"/>
                  <a:gd name="T21" fmla="*/ 14 h 38"/>
                  <a:gd name="T22" fmla="*/ 33 w 38"/>
                  <a:gd name="T23" fmla="*/ 10 h 38"/>
                  <a:gd name="T24" fmla="*/ 31 w 38"/>
                  <a:gd name="T25" fmla="*/ 7 h 38"/>
                  <a:gd name="T26" fmla="*/ 29 w 38"/>
                  <a:gd name="T27" fmla="*/ 4 h 38"/>
                  <a:gd name="T28" fmla="*/ 25 w 38"/>
                  <a:gd name="T29" fmla="*/ 2 h 38"/>
                  <a:gd name="T30" fmla="*/ 22 w 38"/>
                  <a:gd name="T31" fmla="*/ 1 h 38"/>
                  <a:gd name="T32" fmla="*/ 17 w 38"/>
                  <a:gd name="T33" fmla="*/ 0 h 38"/>
                  <a:gd name="T34" fmla="*/ 14 w 38"/>
                  <a:gd name="T35" fmla="*/ 0 h 38"/>
                  <a:gd name="T36" fmla="*/ 11 w 38"/>
                  <a:gd name="T37" fmla="*/ 0 h 38"/>
                  <a:gd name="T38" fmla="*/ 7 w 38"/>
                  <a:gd name="T39" fmla="*/ 1 h 38"/>
                  <a:gd name="T40" fmla="*/ 5 w 38"/>
                  <a:gd name="T41" fmla="*/ 3 h 38"/>
                  <a:gd name="T42" fmla="*/ 3 w 38"/>
                  <a:gd name="T43" fmla="*/ 5 h 38"/>
                  <a:gd name="T44" fmla="*/ 1 w 38"/>
                  <a:gd name="T45" fmla="*/ 7 h 38"/>
                  <a:gd name="T46" fmla="*/ 0 w 38"/>
                  <a:gd name="T47" fmla="*/ 11 h 38"/>
                  <a:gd name="T48" fmla="*/ 0 w 38"/>
                  <a:gd name="T49" fmla="*/ 14 h 38"/>
                  <a:gd name="T50" fmla="*/ 0 w 38"/>
                  <a:gd name="T51" fmla="*/ 19 h 38"/>
                  <a:gd name="T52" fmla="*/ 1 w 38"/>
                  <a:gd name="T53" fmla="*/ 22 h 38"/>
                  <a:gd name="T54" fmla="*/ 3 w 38"/>
                  <a:gd name="T55" fmla="*/ 25 h 38"/>
                  <a:gd name="T56" fmla="*/ 5 w 38"/>
                  <a:gd name="T57" fmla="*/ 29 h 38"/>
                  <a:gd name="T58" fmla="*/ 7 w 38"/>
                  <a:gd name="T59" fmla="*/ 31 h 38"/>
                  <a:gd name="T60" fmla="*/ 11 w 38"/>
                  <a:gd name="T61" fmla="*/ 33 h 38"/>
                  <a:gd name="T62" fmla="*/ 14 w 38"/>
                  <a:gd name="T63" fmla="*/ 35 h 38"/>
                  <a:gd name="T64" fmla="*/ 17 w 38"/>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8"/>
                  <a:gd name="T101" fmla="*/ 38 w 38"/>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8">
                    <a:moveTo>
                      <a:pt x="17" y="37"/>
                    </a:moveTo>
                    <a:lnTo>
                      <a:pt x="22" y="37"/>
                    </a:lnTo>
                    <a:lnTo>
                      <a:pt x="25" y="37"/>
                    </a:lnTo>
                    <a:lnTo>
                      <a:pt x="29" y="35"/>
                    </a:lnTo>
                    <a:lnTo>
                      <a:pt x="31" y="33"/>
                    </a:lnTo>
                    <a:lnTo>
                      <a:pt x="33" y="31"/>
                    </a:lnTo>
                    <a:lnTo>
                      <a:pt x="35" y="28"/>
                    </a:lnTo>
                    <a:lnTo>
                      <a:pt x="37" y="24"/>
                    </a:lnTo>
                    <a:lnTo>
                      <a:pt x="37" y="21"/>
                    </a:lnTo>
                    <a:lnTo>
                      <a:pt x="37" y="17"/>
                    </a:lnTo>
                    <a:lnTo>
                      <a:pt x="35" y="14"/>
                    </a:lnTo>
                    <a:lnTo>
                      <a:pt x="33" y="10"/>
                    </a:lnTo>
                    <a:lnTo>
                      <a:pt x="31" y="7"/>
                    </a:lnTo>
                    <a:lnTo>
                      <a:pt x="29" y="4"/>
                    </a:lnTo>
                    <a:lnTo>
                      <a:pt x="25" y="2"/>
                    </a:lnTo>
                    <a:lnTo>
                      <a:pt x="22" y="1"/>
                    </a:lnTo>
                    <a:lnTo>
                      <a:pt x="17" y="0"/>
                    </a:lnTo>
                    <a:lnTo>
                      <a:pt x="14" y="0"/>
                    </a:lnTo>
                    <a:lnTo>
                      <a:pt x="11" y="0"/>
                    </a:lnTo>
                    <a:lnTo>
                      <a:pt x="7" y="1"/>
                    </a:lnTo>
                    <a:lnTo>
                      <a:pt x="5" y="3"/>
                    </a:lnTo>
                    <a:lnTo>
                      <a:pt x="3" y="5"/>
                    </a:lnTo>
                    <a:lnTo>
                      <a:pt x="1" y="7"/>
                    </a:lnTo>
                    <a:lnTo>
                      <a:pt x="0" y="11"/>
                    </a:lnTo>
                    <a:lnTo>
                      <a:pt x="0" y="14"/>
                    </a:lnTo>
                    <a:lnTo>
                      <a:pt x="0" y="19"/>
                    </a:lnTo>
                    <a:lnTo>
                      <a:pt x="1" y="22"/>
                    </a:lnTo>
                    <a:lnTo>
                      <a:pt x="3" y="25"/>
                    </a:lnTo>
                    <a:lnTo>
                      <a:pt x="5" y="29"/>
                    </a:lnTo>
                    <a:lnTo>
                      <a:pt x="7" y="31"/>
                    </a:lnTo>
                    <a:lnTo>
                      <a:pt x="11" y="33"/>
                    </a:lnTo>
                    <a:lnTo>
                      <a:pt x="14" y="35"/>
                    </a:lnTo>
                    <a:lnTo>
                      <a:pt x="17" y="37"/>
                    </a:lnTo>
                  </a:path>
                </a:pathLst>
              </a:custGeom>
              <a:solidFill>
                <a:srgbClr val="4C4C4C"/>
              </a:solidFill>
              <a:ln w="9525" cap="rnd">
                <a:noFill/>
                <a:round/>
                <a:headEnd/>
                <a:tailEnd/>
              </a:ln>
            </p:spPr>
            <p:txBody>
              <a:bodyPr/>
              <a:lstStyle/>
              <a:p>
                <a:endParaRPr lang="zh-CN" altLang="en-US"/>
              </a:p>
            </p:txBody>
          </p:sp>
          <p:sp>
            <p:nvSpPr>
              <p:cNvPr id="15411" name="Freeform 121"/>
              <p:cNvSpPr>
                <a:spLocks/>
              </p:cNvSpPr>
              <p:nvPr/>
            </p:nvSpPr>
            <p:spPr bwMode="auto">
              <a:xfrm>
                <a:off x="4347" y="3057"/>
                <a:ext cx="38" cy="38"/>
              </a:xfrm>
              <a:custGeom>
                <a:avLst/>
                <a:gdLst>
                  <a:gd name="T0" fmla="*/ 19 w 38"/>
                  <a:gd name="T1" fmla="*/ 37 h 38"/>
                  <a:gd name="T2" fmla="*/ 22 w 38"/>
                  <a:gd name="T3" fmla="*/ 37 h 38"/>
                  <a:gd name="T4" fmla="*/ 25 w 38"/>
                  <a:gd name="T5" fmla="*/ 37 h 38"/>
                  <a:gd name="T6" fmla="*/ 29 w 38"/>
                  <a:gd name="T7" fmla="*/ 35 h 38"/>
                  <a:gd name="T8" fmla="*/ 31 w 38"/>
                  <a:gd name="T9" fmla="*/ 33 h 38"/>
                  <a:gd name="T10" fmla="*/ 33 w 38"/>
                  <a:gd name="T11" fmla="*/ 31 h 38"/>
                  <a:gd name="T12" fmla="*/ 35 w 38"/>
                  <a:gd name="T13" fmla="*/ 29 h 38"/>
                  <a:gd name="T14" fmla="*/ 37 w 38"/>
                  <a:gd name="T15" fmla="*/ 25 h 38"/>
                  <a:gd name="T16" fmla="*/ 37 w 38"/>
                  <a:gd name="T17" fmla="*/ 21 h 38"/>
                  <a:gd name="T18" fmla="*/ 37 w 38"/>
                  <a:gd name="T19" fmla="*/ 17 h 38"/>
                  <a:gd name="T20" fmla="*/ 35 w 38"/>
                  <a:gd name="T21" fmla="*/ 14 h 38"/>
                  <a:gd name="T22" fmla="*/ 33 w 38"/>
                  <a:gd name="T23" fmla="*/ 11 h 38"/>
                  <a:gd name="T24" fmla="*/ 31 w 38"/>
                  <a:gd name="T25" fmla="*/ 7 h 38"/>
                  <a:gd name="T26" fmla="*/ 29 w 38"/>
                  <a:gd name="T27" fmla="*/ 4 h 38"/>
                  <a:gd name="T28" fmla="*/ 25 w 38"/>
                  <a:gd name="T29" fmla="*/ 2 h 38"/>
                  <a:gd name="T30" fmla="*/ 22 w 38"/>
                  <a:gd name="T31" fmla="*/ 1 h 38"/>
                  <a:gd name="T32" fmla="*/ 19 w 38"/>
                  <a:gd name="T33" fmla="*/ 0 h 38"/>
                  <a:gd name="T34" fmla="*/ 14 w 38"/>
                  <a:gd name="T35" fmla="*/ 0 h 38"/>
                  <a:gd name="T36" fmla="*/ 11 w 38"/>
                  <a:gd name="T37" fmla="*/ 0 h 38"/>
                  <a:gd name="T38" fmla="*/ 7 w 38"/>
                  <a:gd name="T39" fmla="*/ 1 h 38"/>
                  <a:gd name="T40" fmla="*/ 5 w 38"/>
                  <a:gd name="T41" fmla="*/ 3 h 38"/>
                  <a:gd name="T42" fmla="*/ 3 w 38"/>
                  <a:gd name="T43" fmla="*/ 5 h 38"/>
                  <a:gd name="T44" fmla="*/ 1 w 38"/>
                  <a:gd name="T45" fmla="*/ 7 h 38"/>
                  <a:gd name="T46" fmla="*/ 0 w 38"/>
                  <a:gd name="T47" fmla="*/ 11 h 38"/>
                  <a:gd name="T48" fmla="*/ 0 w 38"/>
                  <a:gd name="T49" fmla="*/ 15 h 38"/>
                  <a:gd name="T50" fmla="*/ 0 w 38"/>
                  <a:gd name="T51" fmla="*/ 19 h 38"/>
                  <a:gd name="T52" fmla="*/ 1 w 38"/>
                  <a:gd name="T53" fmla="*/ 22 h 38"/>
                  <a:gd name="T54" fmla="*/ 3 w 38"/>
                  <a:gd name="T55" fmla="*/ 25 h 38"/>
                  <a:gd name="T56" fmla="*/ 5 w 38"/>
                  <a:gd name="T57" fmla="*/ 29 h 38"/>
                  <a:gd name="T58" fmla="*/ 7 w 38"/>
                  <a:gd name="T59" fmla="*/ 32 h 38"/>
                  <a:gd name="T60" fmla="*/ 11 w 38"/>
                  <a:gd name="T61" fmla="*/ 34 h 38"/>
                  <a:gd name="T62" fmla="*/ 14 w 38"/>
                  <a:gd name="T63" fmla="*/ 35 h 38"/>
                  <a:gd name="T64" fmla="*/ 19 w 38"/>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8"/>
                  <a:gd name="T101" fmla="*/ 38 w 38"/>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8">
                    <a:moveTo>
                      <a:pt x="19" y="37"/>
                    </a:moveTo>
                    <a:lnTo>
                      <a:pt x="22" y="37"/>
                    </a:lnTo>
                    <a:lnTo>
                      <a:pt x="25" y="37"/>
                    </a:lnTo>
                    <a:lnTo>
                      <a:pt x="29" y="35"/>
                    </a:lnTo>
                    <a:lnTo>
                      <a:pt x="31" y="33"/>
                    </a:lnTo>
                    <a:lnTo>
                      <a:pt x="33" y="31"/>
                    </a:lnTo>
                    <a:lnTo>
                      <a:pt x="35" y="29"/>
                    </a:lnTo>
                    <a:lnTo>
                      <a:pt x="37" y="25"/>
                    </a:lnTo>
                    <a:lnTo>
                      <a:pt x="37" y="21"/>
                    </a:lnTo>
                    <a:lnTo>
                      <a:pt x="37" y="17"/>
                    </a:lnTo>
                    <a:lnTo>
                      <a:pt x="35" y="14"/>
                    </a:lnTo>
                    <a:lnTo>
                      <a:pt x="33" y="11"/>
                    </a:lnTo>
                    <a:lnTo>
                      <a:pt x="31" y="7"/>
                    </a:lnTo>
                    <a:lnTo>
                      <a:pt x="29" y="4"/>
                    </a:lnTo>
                    <a:lnTo>
                      <a:pt x="25" y="2"/>
                    </a:lnTo>
                    <a:lnTo>
                      <a:pt x="22" y="1"/>
                    </a:lnTo>
                    <a:lnTo>
                      <a:pt x="19" y="0"/>
                    </a:lnTo>
                    <a:lnTo>
                      <a:pt x="14" y="0"/>
                    </a:lnTo>
                    <a:lnTo>
                      <a:pt x="11" y="0"/>
                    </a:lnTo>
                    <a:lnTo>
                      <a:pt x="7" y="1"/>
                    </a:lnTo>
                    <a:lnTo>
                      <a:pt x="5" y="3"/>
                    </a:lnTo>
                    <a:lnTo>
                      <a:pt x="3" y="5"/>
                    </a:lnTo>
                    <a:lnTo>
                      <a:pt x="1" y="7"/>
                    </a:lnTo>
                    <a:lnTo>
                      <a:pt x="0" y="11"/>
                    </a:lnTo>
                    <a:lnTo>
                      <a:pt x="0" y="15"/>
                    </a:lnTo>
                    <a:lnTo>
                      <a:pt x="0" y="19"/>
                    </a:lnTo>
                    <a:lnTo>
                      <a:pt x="1" y="22"/>
                    </a:lnTo>
                    <a:lnTo>
                      <a:pt x="3" y="25"/>
                    </a:lnTo>
                    <a:lnTo>
                      <a:pt x="5" y="29"/>
                    </a:lnTo>
                    <a:lnTo>
                      <a:pt x="7" y="32"/>
                    </a:lnTo>
                    <a:lnTo>
                      <a:pt x="11" y="34"/>
                    </a:lnTo>
                    <a:lnTo>
                      <a:pt x="14" y="35"/>
                    </a:lnTo>
                    <a:lnTo>
                      <a:pt x="19" y="37"/>
                    </a:lnTo>
                  </a:path>
                </a:pathLst>
              </a:custGeom>
              <a:solidFill>
                <a:srgbClr val="4C4C4C"/>
              </a:solidFill>
              <a:ln w="9525" cap="rnd">
                <a:noFill/>
                <a:round/>
                <a:headEnd/>
                <a:tailEnd/>
              </a:ln>
            </p:spPr>
            <p:txBody>
              <a:bodyPr/>
              <a:lstStyle/>
              <a:p>
                <a:endParaRPr lang="zh-CN" altLang="en-US"/>
              </a:p>
            </p:txBody>
          </p:sp>
          <p:sp>
            <p:nvSpPr>
              <p:cNvPr id="15412" name="Freeform 122"/>
              <p:cNvSpPr>
                <a:spLocks/>
              </p:cNvSpPr>
              <p:nvPr/>
            </p:nvSpPr>
            <p:spPr bwMode="auto">
              <a:xfrm>
                <a:off x="4531" y="3134"/>
                <a:ext cx="38" cy="38"/>
              </a:xfrm>
              <a:custGeom>
                <a:avLst/>
                <a:gdLst>
                  <a:gd name="T0" fmla="*/ 19 w 38"/>
                  <a:gd name="T1" fmla="*/ 37 h 38"/>
                  <a:gd name="T2" fmla="*/ 22 w 38"/>
                  <a:gd name="T3" fmla="*/ 37 h 38"/>
                  <a:gd name="T4" fmla="*/ 25 w 38"/>
                  <a:gd name="T5" fmla="*/ 37 h 38"/>
                  <a:gd name="T6" fmla="*/ 29 w 38"/>
                  <a:gd name="T7" fmla="*/ 35 h 38"/>
                  <a:gd name="T8" fmla="*/ 31 w 38"/>
                  <a:gd name="T9" fmla="*/ 33 h 38"/>
                  <a:gd name="T10" fmla="*/ 33 w 38"/>
                  <a:gd name="T11" fmla="*/ 31 h 38"/>
                  <a:gd name="T12" fmla="*/ 35 w 38"/>
                  <a:gd name="T13" fmla="*/ 29 h 38"/>
                  <a:gd name="T14" fmla="*/ 37 w 38"/>
                  <a:gd name="T15" fmla="*/ 25 h 38"/>
                  <a:gd name="T16" fmla="*/ 37 w 38"/>
                  <a:gd name="T17" fmla="*/ 22 h 38"/>
                  <a:gd name="T18" fmla="*/ 37 w 38"/>
                  <a:gd name="T19" fmla="*/ 17 h 38"/>
                  <a:gd name="T20" fmla="*/ 35 w 38"/>
                  <a:gd name="T21" fmla="*/ 14 h 38"/>
                  <a:gd name="T22" fmla="*/ 33 w 38"/>
                  <a:gd name="T23" fmla="*/ 11 h 38"/>
                  <a:gd name="T24" fmla="*/ 31 w 38"/>
                  <a:gd name="T25" fmla="*/ 7 h 38"/>
                  <a:gd name="T26" fmla="*/ 29 w 38"/>
                  <a:gd name="T27" fmla="*/ 5 h 38"/>
                  <a:gd name="T28" fmla="*/ 25 w 38"/>
                  <a:gd name="T29" fmla="*/ 3 h 38"/>
                  <a:gd name="T30" fmla="*/ 22 w 38"/>
                  <a:gd name="T31" fmla="*/ 1 h 38"/>
                  <a:gd name="T32" fmla="*/ 19 w 38"/>
                  <a:gd name="T33" fmla="*/ 0 h 38"/>
                  <a:gd name="T34" fmla="*/ 14 w 38"/>
                  <a:gd name="T35" fmla="*/ 0 h 38"/>
                  <a:gd name="T36" fmla="*/ 11 w 38"/>
                  <a:gd name="T37" fmla="*/ 0 h 38"/>
                  <a:gd name="T38" fmla="*/ 7 w 38"/>
                  <a:gd name="T39" fmla="*/ 1 h 38"/>
                  <a:gd name="T40" fmla="*/ 5 w 38"/>
                  <a:gd name="T41" fmla="*/ 3 h 38"/>
                  <a:gd name="T42" fmla="*/ 3 w 38"/>
                  <a:gd name="T43" fmla="*/ 5 h 38"/>
                  <a:gd name="T44" fmla="*/ 1 w 38"/>
                  <a:gd name="T45" fmla="*/ 8 h 38"/>
                  <a:gd name="T46" fmla="*/ 0 w 38"/>
                  <a:gd name="T47" fmla="*/ 11 h 38"/>
                  <a:gd name="T48" fmla="*/ 0 w 38"/>
                  <a:gd name="T49" fmla="*/ 15 h 38"/>
                  <a:gd name="T50" fmla="*/ 0 w 38"/>
                  <a:gd name="T51" fmla="*/ 19 h 38"/>
                  <a:gd name="T52" fmla="*/ 1 w 38"/>
                  <a:gd name="T53" fmla="*/ 22 h 38"/>
                  <a:gd name="T54" fmla="*/ 3 w 38"/>
                  <a:gd name="T55" fmla="*/ 25 h 38"/>
                  <a:gd name="T56" fmla="*/ 5 w 38"/>
                  <a:gd name="T57" fmla="*/ 29 h 38"/>
                  <a:gd name="T58" fmla="*/ 7 w 38"/>
                  <a:gd name="T59" fmla="*/ 32 h 38"/>
                  <a:gd name="T60" fmla="*/ 11 w 38"/>
                  <a:gd name="T61" fmla="*/ 34 h 38"/>
                  <a:gd name="T62" fmla="*/ 14 w 38"/>
                  <a:gd name="T63" fmla="*/ 35 h 38"/>
                  <a:gd name="T64" fmla="*/ 19 w 38"/>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8"/>
                  <a:gd name="T101" fmla="*/ 38 w 38"/>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8">
                    <a:moveTo>
                      <a:pt x="19" y="37"/>
                    </a:moveTo>
                    <a:lnTo>
                      <a:pt x="22" y="37"/>
                    </a:lnTo>
                    <a:lnTo>
                      <a:pt x="25" y="37"/>
                    </a:lnTo>
                    <a:lnTo>
                      <a:pt x="29" y="35"/>
                    </a:lnTo>
                    <a:lnTo>
                      <a:pt x="31" y="33"/>
                    </a:lnTo>
                    <a:lnTo>
                      <a:pt x="33" y="31"/>
                    </a:lnTo>
                    <a:lnTo>
                      <a:pt x="35" y="29"/>
                    </a:lnTo>
                    <a:lnTo>
                      <a:pt x="37" y="25"/>
                    </a:lnTo>
                    <a:lnTo>
                      <a:pt x="37" y="22"/>
                    </a:lnTo>
                    <a:lnTo>
                      <a:pt x="37" y="17"/>
                    </a:lnTo>
                    <a:lnTo>
                      <a:pt x="35" y="14"/>
                    </a:lnTo>
                    <a:lnTo>
                      <a:pt x="33" y="11"/>
                    </a:lnTo>
                    <a:lnTo>
                      <a:pt x="31" y="7"/>
                    </a:lnTo>
                    <a:lnTo>
                      <a:pt x="29" y="5"/>
                    </a:lnTo>
                    <a:lnTo>
                      <a:pt x="25" y="3"/>
                    </a:lnTo>
                    <a:lnTo>
                      <a:pt x="22" y="1"/>
                    </a:lnTo>
                    <a:lnTo>
                      <a:pt x="19" y="0"/>
                    </a:lnTo>
                    <a:lnTo>
                      <a:pt x="14" y="0"/>
                    </a:lnTo>
                    <a:lnTo>
                      <a:pt x="11" y="0"/>
                    </a:lnTo>
                    <a:lnTo>
                      <a:pt x="7" y="1"/>
                    </a:lnTo>
                    <a:lnTo>
                      <a:pt x="5" y="3"/>
                    </a:lnTo>
                    <a:lnTo>
                      <a:pt x="3" y="5"/>
                    </a:lnTo>
                    <a:lnTo>
                      <a:pt x="1" y="8"/>
                    </a:lnTo>
                    <a:lnTo>
                      <a:pt x="0" y="11"/>
                    </a:lnTo>
                    <a:lnTo>
                      <a:pt x="0" y="15"/>
                    </a:lnTo>
                    <a:lnTo>
                      <a:pt x="0" y="19"/>
                    </a:lnTo>
                    <a:lnTo>
                      <a:pt x="1" y="22"/>
                    </a:lnTo>
                    <a:lnTo>
                      <a:pt x="3" y="25"/>
                    </a:lnTo>
                    <a:lnTo>
                      <a:pt x="5" y="29"/>
                    </a:lnTo>
                    <a:lnTo>
                      <a:pt x="7" y="32"/>
                    </a:lnTo>
                    <a:lnTo>
                      <a:pt x="11" y="34"/>
                    </a:lnTo>
                    <a:lnTo>
                      <a:pt x="14" y="35"/>
                    </a:lnTo>
                    <a:lnTo>
                      <a:pt x="19" y="37"/>
                    </a:lnTo>
                  </a:path>
                </a:pathLst>
              </a:custGeom>
              <a:solidFill>
                <a:srgbClr val="4C4C4C"/>
              </a:solidFill>
              <a:ln w="9525" cap="rnd">
                <a:noFill/>
                <a:round/>
                <a:headEnd/>
                <a:tailEnd/>
              </a:ln>
            </p:spPr>
            <p:txBody>
              <a:bodyPr/>
              <a:lstStyle/>
              <a:p>
                <a:endParaRPr lang="zh-CN" altLang="en-US"/>
              </a:p>
            </p:txBody>
          </p:sp>
          <p:sp>
            <p:nvSpPr>
              <p:cNvPr id="15413" name="Freeform 123"/>
              <p:cNvSpPr>
                <a:spLocks/>
              </p:cNvSpPr>
              <p:nvPr/>
            </p:nvSpPr>
            <p:spPr bwMode="auto">
              <a:xfrm>
                <a:off x="4363" y="2811"/>
                <a:ext cx="68" cy="125"/>
              </a:xfrm>
              <a:custGeom>
                <a:avLst/>
                <a:gdLst>
                  <a:gd name="T0" fmla="*/ 12 w 68"/>
                  <a:gd name="T1" fmla="*/ 0 h 125"/>
                  <a:gd name="T2" fmla="*/ 11 w 68"/>
                  <a:gd name="T3" fmla="*/ 1 h 125"/>
                  <a:gd name="T4" fmla="*/ 10 w 68"/>
                  <a:gd name="T5" fmla="*/ 4 h 125"/>
                  <a:gd name="T6" fmla="*/ 8 w 68"/>
                  <a:gd name="T7" fmla="*/ 10 h 125"/>
                  <a:gd name="T8" fmla="*/ 6 w 68"/>
                  <a:gd name="T9" fmla="*/ 16 h 125"/>
                  <a:gd name="T10" fmla="*/ 4 w 68"/>
                  <a:gd name="T11" fmla="*/ 24 h 125"/>
                  <a:gd name="T12" fmla="*/ 2 w 68"/>
                  <a:gd name="T13" fmla="*/ 33 h 125"/>
                  <a:gd name="T14" fmla="*/ 1 w 68"/>
                  <a:gd name="T15" fmla="*/ 43 h 125"/>
                  <a:gd name="T16" fmla="*/ 0 w 68"/>
                  <a:gd name="T17" fmla="*/ 52 h 125"/>
                  <a:gd name="T18" fmla="*/ 0 w 68"/>
                  <a:gd name="T19" fmla="*/ 62 h 125"/>
                  <a:gd name="T20" fmla="*/ 2 w 68"/>
                  <a:gd name="T21" fmla="*/ 71 h 125"/>
                  <a:gd name="T22" fmla="*/ 6 w 68"/>
                  <a:gd name="T23" fmla="*/ 80 h 125"/>
                  <a:gd name="T24" fmla="*/ 12 w 68"/>
                  <a:gd name="T25" fmla="*/ 89 h 125"/>
                  <a:gd name="T26" fmla="*/ 17 w 68"/>
                  <a:gd name="T27" fmla="*/ 97 h 125"/>
                  <a:gd name="T28" fmla="*/ 23 w 68"/>
                  <a:gd name="T29" fmla="*/ 103 h 125"/>
                  <a:gd name="T30" fmla="*/ 26 w 68"/>
                  <a:gd name="T31" fmla="*/ 110 h 125"/>
                  <a:gd name="T32" fmla="*/ 30 w 68"/>
                  <a:gd name="T33" fmla="*/ 116 h 125"/>
                  <a:gd name="T34" fmla="*/ 32 w 68"/>
                  <a:gd name="T35" fmla="*/ 120 h 125"/>
                  <a:gd name="T36" fmla="*/ 37 w 68"/>
                  <a:gd name="T37" fmla="*/ 122 h 125"/>
                  <a:gd name="T38" fmla="*/ 43 w 68"/>
                  <a:gd name="T39" fmla="*/ 124 h 125"/>
                  <a:gd name="T40" fmla="*/ 50 w 68"/>
                  <a:gd name="T41" fmla="*/ 124 h 125"/>
                  <a:gd name="T42" fmla="*/ 56 w 68"/>
                  <a:gd name="T43" fmla="*/ 122 h 125"/>
                  <a:gd name="T44" fmla="*/ 61 w 68"/>
                  <a:gd name="T45" fmla="*/ 121 h 125"/>
                  <a:gd name="T46" fmla="*/ 65 w 68"/>
                  <a:gd name="T47" fmla="*/ 120 h 125"/>
                  <a:gd name="T48" fmla="*/ 67 w 68"/>
                  <a:gd name="T49" fmla="*/ 119 h 125"/>
                  <a:gd name="T50" fmla="*/ 65 w 68"/>
                  <a:gd name="T51" fmla="*/ 119 h 125"/>
                  <a:gd name="T52" fmla="*/ 63 w 68"/>
                  <a:gd name="T53" fmla="*/ 119 h 125"/>
                  <a:gd name="T54" fmla="*/ 61 w 68"/>
                  <a:gd name="T55" fmla="*/ 119 h 125"/>
                  <a:gd name="T56" fmla="*/ 58 w 68"/>
                  <a:gd name="T57" fmla="*/ 118 h 125"/>
                  <a:gd name="T58" fmla="*/ 53 w 68"/>
                  <a:gd name="T59" fmla="*/ 117 h 125"/>
                  <a:gd name="T60" fmla="*/ 50 w 68"/>
                  <a:gd name="T61" fmla="*/ 115 h 125"/>
                  <a:gd name="T62" fmla="*/ 46 w 68"/>
                  <a:gd name="T63" fmla="*/ 111 h 125"/>
                  <a:gd name="T64" fmla="*/ 44 w 68"/>
                  <a:gd name="T65" fmla="*/ 108 h 125"/>
                  <a:gd name="T66" fmla="*/ 40 w 68"/>
                  <a:gd name="T67" fmla="*/ 102 h 125"/>
                  <a:gd name="T68" fmla="*/ 35 w 68"/>
                  <a:gd name="T69" fmla="*/ 97 h 125"/>
                  <a:gd name="T70" fmla="*/ 29 w 68"/>
                  <a:gd name="T71" fmla="*/ 89 h 125"/>
                  <a:gd name="T72" fmla="*/ 22 w 68"/>
                  <a:gd name="T73" fmla="*/ 80 h 125"/>
                  <a:gd name="T74" fmla="*/ 15 w 68"/>
                  <a:gd name="T75" fmla="*/ 70 h 125"/>
                  <a:gd name="T76" fmla="*/ 11 w 68"/>
                  <a:gd name="T77" fmla="*/ 60 h 125"/>
                  <a:gd name="T78" fmla="*/ 7 w 68"/>
                  <a:gd name="T79" fmla="*/ 48 h 125"/>
                  <a:gd name="T80" fmla="*/ 8 w 68"/>
                  <a:gd name="T81" fmla="*/ 36 h 125"/>
                  <a:gd name="T82" fmla="*/ 11 w 68"/>
                  <a:gd name="T83" fmla="*/ 29 h 125"/>
                  <a:gd name="T84" fmla="*/ 13 w 68"/>
                  <a:gd name="T85" fmla="*/ 22 h 125"/>
                  <a:gd name="T86" fmla="*/ 14 w 68"/>
                  <a:gd name="T87" fmla="*/ 17 h 125"/>
                  <a:gd name="T88" fmla="*/ 16 w 68"/>
                  <a:gd name="T89" fmla="*/ 13 h 125"/>
                  <a:gd name="T90" fmla="*/ 17 w 68"/>
                  <a:gd name="T91" fmla="*/ 10 h 125"/>
                  <a:gd name="T92" fmla="*/ 18 w 68"/>
                  <a:gd name="T93" fmla="*/ 6 h 125"/>
                  <a:gd name="T94" fmla="*/ 18 w 68"/>
                  <a:gd name="T95" fmla="*/ 5 h 125"/>
                  <a:gd name="T96" fmla="*/ 20 w 68"/>
                  <a:gd name="T97" fmla="*/ 5 h 125"/>
                  <a:gd name="T98" fmla="*/ 12 w 68"/>
                  <a:gd name="T99" fmla="*/ 0 h 1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5"/>
                  <a:gd name="T152" fmla="*/ 68 w 68"/>
                  <a:gd name="T153" fmla="*/ 125 h 1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5">
                    <a:moveTo>
                      <a:pt x="12" y="0"/>
                    </a:moveTo>
                    <a:lnTo>
                      <a:pt x="11" y="1"/>
                    </a:lnTo>
                    <a:lnTo>
                      <a:pt x="10" y="4"/>
                    </a:lnTo>
                    <a:lnTo>
                      <a:pt x="8" y="10"/>
                    </a:lnTo>
                    <a:lnTo>
                      <a:pt x="6" y="16"/>
                    </a:lnTo>
                    <a:lnTo>
                      <a:pt x="4" y="24"/>
                    </a:lnTo>
                    <a:lnTo>
                      <a:pt x="2" y="33"/>
                    </a:lnTo>
                    <a:lnTo>
                      <a:pt x="1" y="43"/>
                    </a:lnTo>
                    <a:lnTo>
                      <a:pt x="0" y="52"/>
                    </a:lnTo>
                    <a:lnTo>
                      <a:pt x="0" y="62"/>
                    </a:lnTo>
                    <a:lnTo>
                      <a:pt x="2" y="71"/>
                    </a:lnTo>
                    <a:lnTo>
                      <a:pt x="6" y="80"/>
                    </a:lnTo>
                    <a:lnTo>
                      <a:pt x="12" y="89"/>
                    </a:lnTo>
                    <a:lnTo>
                      <a:pt x="17" y="97"/>
                    </a:lnTo>
                    <a:lnTo>
                      <a:pt x="23" y="103"/>
                    </a:lnTo>
                    <a:lnTo>
                      <a:pt x="26" y="110"/>
                    </a:lnTo>
                    <a:lnTo>
                      <a:pt x="30" y="116"/>
                    </a:lnTo>
                    <a:lnTo>
                      <a:pt x="32" y="120"/>
                    </a:lnTo>
                    <a:lnTo>
                      <a:pt x="37" y="122"/>
                    </a:lnTo>
                    <a:lnTo>
                      <a:pt x="43" y="124"/>
                    </a:lnTo>
                    <a:lnTo>
                      <a:pt x="50" y="124"/>
                    </a:lnTo>
                    <a:lnTo>
                      <a:pt x="56" y="122"/>
                    </a:lnTo>
                    <a:lnTo>
                      <a:pt x="61" y="121"/>
                    </a:lnTo>
                    <a:lnTo>
                      <a:pt x="65" y="120"/>
                    </a:lnTo>
                    <a:lnTo>
                      <a:pt x="67" y="119"/>
                    </a:lnTo>
                    <a:lnTo>
                      <a:pt x="65" y="119"/>
                    </a:lnTo>
                    <a:lnTo>
                      <a:pt x="63" y="119"/>
                    </a:lnTo>
                    <a:lnTo>
                      <a:pt x="61" y="119"/>
                    </a:lnTo>
                    <a:lnTo>
                      <a:pt x="58" y="118"/>
                    </a:lnTo>
                    <a:lnTo>
                      <a:pt x="53" y="117"/>
                    </a:lnTo>
                    <a:lnTo>
                      <a:pt x="50" y="115"/>
                    </a:lnTo>
                    <a:lnTo>
                      <a:pt x="46" y="111"/>
                    </a:lnTo>
                    <a:lnTo>
                      <a:pt x="44" y="108"/>
                    </a:lnTo>
                    <a:lnTo>
                      <a:pt x="40" y="102"/>
                    </a:lnTo>
                    <a:lnTo>
                      <a:pt x="35" y="97"/>
                    </a:lnTo>
                    <a:lnTo>
                      <a:pt x="29" y="89"/>
                    </a:lnTo>
                    <a:lnTo>
                      <a:pt x="22" y="80"/>
                    </a:lnTo>
                    <a:lnTo>
                      <a:pt x="15" y="70"/>
                    </a:lnTo>
                    <a:lnTo>
                      <a:pt x="11" y="60"/>
                    </a:lnTo>
                    <a:lnTo>
                      <a:pt x="7" y="48"/>
                    </a:lnTo>
                    <a:lnTo>
                      <a:pt x="8" y="36"/>
                    </a:lnTo>
                    <a:lnTo>
                      <a:pt x="11" y="29"/>
                    </a:lnTo>
                    <a:lnTo>
                      <a:pt x="13" y="22"/>
                    </a:lnTo>
                    <a:lnTo>
                      <a:pt x="14" y="17"/>
                    </a:lnTo>
                    <a:lnTo>
                      <a:pt x="16" y="13"/>
                    </a:lnTo>
                    <a:lnTo>
                      <a:pt x="17" y="10"/>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15414" name="Freeform 124"/>
              <p:cNvSpPr>
                <a:spLocks/>
              </p:cNvSpPr>
              <p:nvPr/>
            </p:nvSpPr>
            <p:spPr bwMode="auto">
              <a:xfrm>
                <a:off x="4345" y="2886"/>
                <a:ext cx="237" cy="134"/>
              </a:xfrm>
              <a:custGeom>
                <a:avLst/>
                <a:gdLst>
                  <a:gd name="T0" fmla="*/ 28 w 237"/>
                  <a:gd name="T1" fmla="*/ 101 h 134"/>
                  <a:gd name="T2" fmla="*/ 201 w 237"/>
                  <a:gd name="T3" fmla="*/ 133 h 134"/>
                  <a:gd name="T4" fmla="*/ 202 w 237"/>
                  <a:gd name="T5" fmla="*/ 131 h 134"/>
                  <a:gd name="T6" fmla="*/ 207 w 237"/>
                  <a:gd name="T7" fmla="*/ 128 h 134"/>
                  <a:gd name="T8" fmla="*/ 213 w 237"/>
                  <a:gd name="T9" fmla="*/ 124 h 134"/>
                  <a:gd name="T10" fmla="*/ 220 w 237"/>
                  <a:gd name="T11" fmla="*/ 118 h 134"/>
                  <a:gd name="T12" fmla="*/ 227 w 237"/>
                  <a:gd name="T13" fmla="*/ 111 h 134"/>
                  <a:gd name="T14" fmla="*/ 232 w 237"/>
                  <a:gd name="T15" fmla="*/ 105 h 134"/>
                  <a:gd name="T16" fmla="*/ 236 w 237"/>
                  <a:gd name="T17" fmla="*/ 98 h 134"/>
                  <a:gd name="T18" fmla="*/ 236 w 237"/>
                  <a:gd name="T19" fmla="*/ 93 h 134"/>
                  <a:gd name="T20" fmla="*/ 234 w 237"/>
                  <a:gd name="T21" fmla="*/ 85 h 134"/>
                  <a:gd name="T22" fmla="*/ 233 w 237"/>
                  <a:gd name="T23" fmla="*/ 79 h 134"/>
                  <a:gd name="T24" fmla="*/ 232 w 237"/>
                  <a:gd name="T25" fmla="*/ 74 h 134"/>
                  <a:gd name="T26" fmla="*/ 230 w 237"/>
                  <a:gd name="T27" fmla="*/ 69 h 134"/>
                  <a:gd name="T28" fmla="*/ 228 w 237"/>
                  <a:gd name="T29" fmla="*/ 66 h 134"/>
                  <a:gd name="T30" fmla="*/ 223 w 237"/>
                  <a:gd name="T31" fmla="*/ 63 h 134"/>
                  <a:gd name="T32" fmla="*/ 216 w 237"/>
                  <a:gd name="T33" fmla="*/ 60 h 134"/>
                  <a:gd name="T34" fmla="*/ 206 w 237"/>
                  <a:gd name="T35" fmla="*/ 57 h 134"/>
                  <a:gd name="T36" fmla="*/ 195 w 237"/>
                  <a:gd name="T37" fmla="*/ 54 h 134"/>
                  <a:gd name="T38" fmla="*/ 185 w 237"/>
                  <a:gd name="T39" fmla="*/ 46 h 134"/>
                  <a:gd name="T40" fmla="*/ 175 w 237"/>
                  <a:gd name="T41" fmla="*/ 36 h 134"/>
                  <a:gd name="T42" fmla="*/ 163 w 237"/>
                  <a:gd name="T43" fmla="*/ 26 h 134"/>
                  <a:gd name="T44" fmla="*/ 152 w 237"/>
                  <a:gd name="T45" fmla="*/ 16 h 134"/>
                  <a:gd name="T46" fmla="*/ 141 w 237"/>
                  <a:gd name="T47" fmla="*/ 8 h 134"/>
                  <a:gd name="T48" fmla="*/ 129 w 237"/>
                  <a:gd name="T49" fmla="*/ 2 h 134"/>
                  <a:gd name="T50" fmla="*/ 115 w 237"/>
                  <a:gd name="T51" fmla="*/ 0 h 134"/>
                  <a:gd name="T52" fmla="*/ 99 w 237"/>
                  <a:gd name="T53" fmla="*/ 1 h 134"/>
                  <a:gd name="T54" fmla="*/ 81 w 237"/>
                  <a:gd name="T55" fmla="*/ 5 h 134"/>
                  <a:gd name="T56" fmla="*/ 64 w 237"/>
                  <a:gd name="T57" fmla="*/ 11 h 134"/>
                  <a:gd name="T58" fmla="*/ 47 w 237"/>
                  <a:gd name="T59" fmla="*/ 18 h 134"/>
                  <a:gd name="T60" fmla="*/ 33 w 237"/>
                  <a:gd name="T61" fmla="*/ 26 h 134"/>
                  <a:gd name="T62" fmla="*/ 19 w 237"/>
                  <a:gd name="T63" fmla="*/ 34 h 134"/>
                  <a:gd name="T64" fmla="*/ 11 w 237"/>
                  <a:gd name="T65" fmla="*/ 42 h 134"/>
                  <a:gd name="T66" fmla="*/ 6 w 237"/>
                  <a:gd name="T67" fmla="*/ 47 h 134"/>
                  <a:gd name="T68" fmla="*/ 4 w 237"/>
                  <a:gd name="T69" fmla="*/ 52 h 134"/>
                  <a:gd name="T70" fmla="*/ 3 w 237"/>
                  <a:gd name="T71" fmla="*/ 56 h 134"/>
                  <a:gd name="T72" fmla="*/ 1 w 237"/>
                  <a:gd name="T73" fmla="*/ 60 h 134"/>
                  <a:gd name="T74" fmla="*/ 0 w 237"/>
                  <a:gd name="T75" fmla="*/ 65 h 134"/>
                  <a:gd name="T76" fmla="*/ 0 w 237"/>
                  <a:gd name="T77" fmla="*/ 68 h 134"/>
                  <a:gd name="T78" fmla="*/ 0 w 237"/>
                  <a:gd name="T79" fmla="*/ 72 h 134"/>
                  <a:gd name="T80" fmla="*/ 2 w 237"/>
                  <a:gd name="T81" fmla="*/ 75 h 134"/>
                  <a:gd name="T82" fmla="*/ 4 w 237"/>
                  <a:gd name="T83" fmla="*/ 78 h 134"/>
                  <a:gd name="T84" fmla="*/ 7 w 237"/>
                  <a:gd name="T85" fmla="*/ 83 h 134"/>
                  <a:gd name="T86" fmla="*/ 11 w 237"/>
                  <a:gd name="T87" fmla="*/ 86 h 134"/>
                  <a:gd name="T88" fmla="*/ 15 w 237"/>
                  <a:gd name="T89" fmla="*/ 89 h 134"/>
                  <a:gd name="T90" fmla="*/ 18 w 237"/>
                  <a:gd name="T91" fmla="*/ 94 h 134"/>
                  <a:gd name="T92" fmla="*/ 22 w 237"/>
                  <a:gd name="T93" fmla="*/ 97 h 134"/>
                  <a:gd name="T94" fmla="*/ 25 w 237"/>
                  <a:gd name="T95" fmla="*/ 99 h 134"/>
                  <a:gd name="T96" fmla="*/ 27 w 237"/>
                  <a:gd name="T97" fmla="*/ 101 h 134"/>
                  <a:gd name="T98" fmla="*/ 28 w 237"/>
                  <a:gd name="T99" fmla="*/ 101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7"/>
                  <a:gd name="T151" fmla="*/ 0 h 134"/>
                  <a:gd name="T152" fmla="*/ 237 w 237"/>
                  <a:gd name="T153" fmla="*/ 134 h 13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7" h="134">
                    <a:moveTo>
                      <a:pt x="28" y="101"/>
                    </a:moveTo>
                    <a:lnTo>
                      <a:pt x="201" y="133"/>
                    </a:lnTo>
                    <a:lnTo>
                      <a:pt x="202" y="131"/>
                    </a:lnTo>
                    <a:lnTo>
                      <a:pt x="207" y="128"/>
                    </a:lnTo>
                    <a:lnTo>
                      <a:pt x="213" y="124"/>
                    </a:lnTo>
                    <a:lnTo>
                      <a:pt x="220" y="118"/>
                    </a:lnTo>
                    <a:lnTo>
                      <a:pt x="227" y="111"/>
                    </a:lnTo>
                    <a:lnTo>
                      <a:pt x="232" y="105"/>
                    </a:lnTo>
                    <a:lnTo>
                      <a:pt x="236" y="98"/>
                    </a:lnTo>
                    <a:lnTo>
                      <a:pt x="236" y="93"/>
                    </a:lnTo>
                    <a:lnTo>
                      <a:pt x="234" y="85"/>
                    </a:lnTo>
                    <a:lnTo>
                      <a:pt x="233" y="79"/>
                    </a:lnTo>
                    <a:lnTo>
                      <a:pt x="232" y="74"/>
                    </a:lnTo>
                    <a:lnTo>
                      <a:pt x="230" y="69"/>
                    </a:lnTo>
                    <a:lnTo>
                      <a:pt x="228" y="66"/>
                    </a:lnTo>
                    <a:lnTo>
                      <a:pt x="223" y="63"/>
                    </a:lnTo>
                    <a:lnTo>
                      <a:pt x="216" y="60"/>
                    </a:lnTo>
                    <a:lnTo>
                      <a:pt x="206" y="57"/>
                    </a:lnTo>
                    <a:lnTo>
                      <a:pt x="195" y="54"/>
                    </a:lnTo>
                    <a:lnTo>
                      <a:pt x="185" y="46"/>
                    </a:lnTo>
                    <a:lnTo>
                      <a:pt x="175" y="36"/>
                    </a:lnTo>
                    <a:lnTo>
                      <a:pt x="163" y="26"/>
                    </a:lnTo>
                    <a:lnTo>
                      <a:pt x="152" y="16"/>
                    </a:lnTo>
                    <a:lnTo>
                      <a:pt x="141" y="8"/>
                    </a:lnTo>
                    <a:lnTo>
                      <a:pt x="129" y="2"/>
                    </a:lnTo>
                    <a:lnTo>
                      <a:pt x="115" y="0"/>
                    </a:lnTo>
                    <a:lnTo>
                      <a:pt x="99" y="1"/>
                    </a:lnTo>
                    <a:lnTo>
                      <a:pt x="81" y="5"/>
                    </a:lnTo>
                    <a:lnTo>
                      <a:pt x="64" y="11"/>
                    </a:lnTo>
                    <a:lnTo>
                      <a:pt x="47" y="18"/>
                    </a:lnTo>
                    <a:lnTo>
                      <a:pt x="33" y="26"/>
                    </a:lnTo>
                    <a:lnTo>
                      <a:pt x="19" y="34"/>
                    </a:lnTo>
                    <a:lnTo>
                      <a:pt x="11" y="42"/>
                    </a:lnTo>
                    <a:lnTo>
                      <a:pt x="6" y="47"/>
                    </a:lnTo>
                    <a:lnTo>
                      <a:pt x="4" y="52"/>
                    </a:lnTo>
                    <a:lnTo>
                      <a:pt x="3" y="56"/>
                    </a:lnTo>
                    <a:lnTo>
                      <a:pt x="1" y="60"/>
                    </a:lnTo>
                    <a:lnTo>
                      <a:pt x="0" y="65"/>
                    </a:lnTo>
                    <a:lnTo>
                      <a:pt x="0" y="68"/>
                    </a:lnTo>
                    <a:lnTo>
                      <a:pt x="0" y="72"/>
                    </a:lnTo>
                    <a:lnTo>
                      <a:pt x="2" y="75"/>
                    </a:lnTo>
                    <a:lnTo>
                      <a:pt x="4" y="78"/>
                    </a:lnTo>
                    <a:lnTo>
                      <a:pt x="7" y="83"/>
                    </a:lnTo>
                    <a:lnTo>
                      <a:pt x="11" y="86"/>
                    </a:lnTo>
                    <a:lnTo>
                      <a:pt x="15" y="89"/>
                    </a:lnTo>
                    <a:lnTo>
                      <a:pt x="18" y="94"/>
                    </a:lnTo>
                    <a:lnTo>
                      <a:pt x="22" y="97"/>
                    </a:lnTo>
                    <a:lnTo>
                      <a:pt x="25" y="99"/>
                    </a:lnTo>
                    <a:lnTo>
                      <a:pt x="27" y="101"/>
                    </a:lnTo>
                    <a:lnTo>
                      <a:pt x="28" y="101"/>
                    </a:lnTo>
                  </a:path>
                </a:pathLst>
              </a:custGeom>
              <a:solidFill>
                <a:srgbClr val="B2B2B2"/>
              </a:solidFill>
              <a:ln w="9525" cap="rnd">
                <a:noFill/>
                <a:round/>
                <a:headEnd/>
                <a:tailEnd/>
              </a:ln>
            </p:spPr>
            <p:txBody>
              <a:bodyPr/>
              <a:lstStyle/>
              <a:p>
                <a:endParaRPr lang="zh-CN" altLang="en-US"/>
              </a:p>
            </p:txBody>
          </p:sp>
          <p:sp>
            <p:nvSpPr>
              <p:cNvPr id="15415" name="Freeform 125"/>
              <p:cNvSpPr>
                <a:spLocks/>
              </p:cNvSpPr>
              <p:nvPr/>
            </p:nvSpPr>
            <p:spPr bwMode="auto">
              <a:xfrm>
                <a:off x="4273" y="2725"/>
                <a:ext cx="889" cy="315"/>
              </a:xfrm>
              <a:custGeom>
                <a:avLst/>
                <a:gdLst>
                  <a:gd name="T0" fmla="*/ 620 w 889"/>
                  <a:gd name="T1" fmla="*/ 0 h 315"/>
                  <a:gd name="T2" fmla="*/ 0 w 889"/>
                  <a:gd name="T3" fmla="*/ 169 h 315"/>
                  <a:gd name="T4" fmla="*/ 308 w 889"/>
                  <a:gd name="T5" fmla="*/ 314 h 315"/>
                  <a:gd name="T6" fmla="*/ 888 w 889"/>
                  <a:gd name="T7" fmla="*/ 169 h 315"/>
                  <a:gd name="T8" fmla="*/ 620 w 889"/>
                  <a:gd name="T9" fmla="*/ 0 h 315"/>
                  <a:gd name="T10" fmla="*/ 0 60000 65536"/>
                  <a:gd name="T11" fmla="*/ 0 60000 65536"/>
                  <a:gd name="T12" fmla="*/ 0 60000 65536"/>
                  <a:gd name="T13" fmla="*/ 0 60000 65536"/>
                  <a:gd name="T14" fmla="*/ 0 60000 65536"/>
                  <a:gd name="T15" fmla="*/ 0 w 889"/>
                  <a:gd name="T16" fmla="*/ 0 h 315"/>
                  <a:gd name="T17" fmla="*/ 889 w 889"/>
                  <a:gd name="T18" fmla="*/ 315 h 315"/>
                </a:gdLst>
                <a:ahLst/>
                <a:cxnLst>
                  <a:cxn ang="T10">
                    <a:pos x="T0" y="T1"/>
                  </a:cxn>
                  <a:cxn ang="T11">
                    <a:pos x="T2" y="T3"/>
                  </a:cxn>
                  <a:cxn ang="T12">
                    <a:pos x="T4" y="T5"/>
                  </a:cxn>
                  <a:cxn ang="T13">
                    <a:pos x="T6" y="T7"/>
                  </a:cxn>
                  <a:cxn ang="T14">
                    <a:pos x="T8" y="T9"/>
                  </a:cxn>
                </a:cxnLst>
                <a:rect l="T15" t="T16" r="T17" b="T18"/>
                <a:pathLst>
                  <a:path w="889" h="315">
                    <a:moveTo>
                      <a:pt x="620" y="0"/>
                    </a:moveTo>
                    <a:lnTo>
                      <a:pt x="0" y="169"/>
                    </a:lnTo>
                    <a:lnTo>
                      <a:pt x="308" y="314"/>
                    </a:lnTo>
                    <a:lnTo>
                      <a:pt x="888" y="169"/>
                    </a:lnTo>
                    <a:lnTo>
                      <a:pt x="620" y="0"/>
                    </a:lnTo>
                  </a:path>
                </a:pathLst>
              </a:custGeom>
              <a:solidFill>
                <a:srgbClr val="FFCC00"/>
              </a:solidFill>
              <a:ln w="9525" cap="rnd">
                <a:noFill/>
                <a:round/>
                <a:headEnd/>
                <a:tailEnd/>
              </a:ln>
            </p:spPr>
            <p:txBody>
              <a:bodyPr/>
              <a:lstStyle/>
              <a:p>
                <a:endParaRPr lang="zh-CN" altLang="en-US"/>
              </a:p>
            </p:txBody>
          </p:sp>
          <p:sp>
            <p:nvSpPr>
              <p:cNvPr id="15416" name="Freeform 126"/>
              <p:cNvSpPr>
                <a:spLocks/>
              </p:cNvSpPr>
              <p:nvPr/>
            </p:nvSpPr>
            <p:spPr bwMode="auto">
              <a:xfrm>
                <a:off x="4386" y="2572"/>
                <a:ext cx="258" cy="278"/>
              </a:xfrm>
              <a:custGeom>
                <a:avLst/>
                <a:gdLst>
                  <a:gd name="T0" fmla="*/ 38 w 258"/>
                  <a:gd name="T1" fmla="*/ 26 h 278"/>
                  <a:gd name="T2" fmla="*/ 47 w 258"/>
                  <a:gd name="T3" fmla="*/ 44 h 278"/>
                  <a:gd name="T4" fmla="*/ 59 w 258"/>
                  <a:gd name="T5" fmla="*/ 70 h 278"/>
                  <a:gd name="T6" fmla="*/ 70 w 258"/>
                  <a:gd name="T7" fmla="*/ 96 h 278"/>
                  <a:gd name="T8" fmla="*/ 76 w 258"/>
                  <a:gd name="T9" fmla="*/ 115 h 278"/>
                  <a:gd name="T10" fmla="*/ 84 w 258"/>
                  <a:gd name="T11" fmla="*/ 135 h 278"/>
                  <a:gd name="T12" fmla="*/ 91 w 258"/>
                  <a:gd name="T13" fmla="*/ 154 h 278"/>
                  <a:gd name="T14" fmla="*/ 100 w 258"/>
                  <a:gd name="T15" fmla="*/ 167 h 278"/>
                  <a:gd name="T16" fmla="*/ 110 w 258"/>
                  <a:gd name="T17" fmla="*/ 173 h 278"/>
                  <a:gd name="T18" fmla="*/ 137 w 258"/>
                  <a:gd name="T19" fmla="*/ 193 h 278"/>
                  <a:gd name="T20" fmla="*/ 168 w 258"/>
                  <a:gd name="T21" fmla="*/ 218 h 278"/>
                  <a:gd name="T22" fmla="*/ 191 w 258"/>
                  <a:gd name="T23" fmla="*/ 237 h 278"/>
                  <a:gd name="T24" fmla="*/ 194 w 258"/>
                  <a:gd name="T25" fmla="*/ 240 h 278"/>
                  <a:gd name="T26" fmla="*/ 199 w 258"/>
                  <a:gd name="T27" fmla="*/ 239 h 278"/>
                  <a:gd name="T28" fmla="*/ 206 w 258"/>
                  <a:gd name="T29" fmla="*/ 238 h 278"/>
                  <a:gd name="T30" fmla="*/ 213 w 258"/>
                  <a:gd name="T31" fmla="*/ 239 h 278"/>
                  <a:gd name="T32" fmla="*/ 221 w 258"/>
                  <a:gd name="T33" fmla="*/ 242 h 278"/>
                  <a:gd name="T34" fmla="*/ 232 w 258"/>
                  <a:gd name="T35" fmla="*/ 248 h 278"/>
                  <a:gd name="T36" fmla="*/ 244 w 258"/>
                  <a:gd name="T37" fmla="*/ 255 h 278"/>
                  <a:gd name="T38" fmla="*/ 254 w 258"/>
                  <a:gd name="T39" fmla="*/ 263 h 278"/>
                  <a:gd name="T40" fmla="*/ 257 w 258"/>
                  <a:gd name="T41" fmla="*/ 270 h 278"/>
                  <a:gd name="T42" fmla="*/ 252 w 258"/>
                  <a:gd name="T43" fmla="*/ 274 h 278"/>
                  <a:gd name="T44" fmla="*/ 240 w 258"/>
                  <a:gd name="T45" fmla="*/ 277 h 278"/>
                  <a:gd name="T46" fmla="*/ 225 w 258"/>
                  <a:gd name="T47" fmla="*/ 275 h 278"/>
                  <a:gd name="T48" fmla="*/ 210 w 258"/>
                  <a:gd name="T49" fmla="*/ 271 h 278"/>
                  <a:gd name="T50" fmla="*/ 200 w 258"/>
                  <a:gd name="T51" fmla="*/ 267 h 278"/>
                  <a:gd name="T52" fmla="*/ 193 w 258"/>
                  <a:gd name="T53" fmla="*/ 264 h 278"/>
                  <a:gd name="T54" fmla="*/ 189 w 258"/>
                  <a:gd name="T55" fmla="*/ 264 h 278"/>
                  <a:gd name="T56" fmla="*/ 182 w 258"/>
                  <a:gd name="T57" fmla="*/ 264 h 278"/>
                  <a:gd name="T58" fmla="*/ 165 w 258"/>
                  <a:gd name="T59" fmla="*/ 258 h 278"/>
                  <a:gd name="T60" fmla="*/ 139 w 258"/>
                  <a:gd name="T61" fmla="*/ 247 h 278"/>
                  <a:gd name="T62" fmla="*/ 116 w 258"/>
                  <a:gd name="T63" fmla="*/ 234 h 278"/>
                  <a:gd name="T64" fmla="*/ 100 w 258"/>
                  <a:gd name="T65" fmla="*/ 223 h 278"/>
                  <a:gd name="T66" fmla="*/ 80 w 258"/>
                  <a:gd name="T67" fmla="*/ 206 h 278"/>
                  <a:gd name="T68" fmla="*/ 58 w 258"/>
                  <a:gd name="T69" fmla="*/ 182 h 278"/>
                  <a:gd name="T70" fmla="*/ 38 w 258"/>
                  <a:gd name="T71" fmla="*/ 156 h 278"/>
                  <a:gd name="T72" fmla="*/ 24 w 258"/>
                  <a:gd name="T73" fmla="*/ 129 h 278"/>
                  <a:gd name="T74" fmla="*/ 16 w 258"/>
                  <a:gd name="T75" fmla="*/ 101 h 278"/>
                  <a:gd name="T76" fmla="*/ 12 w 258"/>
                  <a:gd name="T77" fmla="*/ 77 h 278"/>
                  <a:gd name="T78" fmla="*/ 9 w 258"/>
                  <a:gd name="T79" fmla="*/ 57 h 278"/>
                  <a:gd name="T80" fmla="*/ 8 w 258"/>
                  <a:gd name="T81" fmla="*/ 43 h 278"/>
                  <a:gd name="T82" fmla="*/ 5 w 258"/>
                  <a:gd name="T83" fmla="*/ 28 h 278"/>
                  <a:gd name="T84" fmla="*/ 2 w 258"/>
                  <a:gd name="T85" fmla="*/ 14 h 278"/>
                  <a:gd name="T86" fmla="*/ 0 w 258"/>
                  <a:gd name="T87" fmla="*/ 3 h 278"/>
                  <a:gd name="T88" fmla="*/ 37 w 258"/>
                  <a:gd name="T89" fmla="*/ 23 h 2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8"/>
                  <a:gd name="T136" fmla="*/ 0 h 278"/>
                  <a:gd name="T137" fmla="*/ 258 w 258"/>
                  <a:gd name="T138" fmla="*/ 278 h 27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8" h="278">
                    <a:moveTo>
                      <a:pt x="37" y="23"/>
                    </a:moveTo>
                    <a:lnTo>
                      <a:pt x="38" y="26"/>
                    </a:lnTo>
                    <a:lnTo>
                      <a:pt x="42" y="33"/>
                    </a:lnTo>
                    <a:lnTo>
                      <a:pt x="47" y="44"/>
                    </a:lnTo>
                    <a:lnTo>
                      <a:pt x="53" y="56"/>
                    </a:lnTo>
                    <a:lnTo>
                      <a:pt x="59" y="70"/>
                    </a:lnTo>
                    <a:lnTo>
                      <a:pt x="65" y="84"/>
                    </a:lnTo>
                    <a:lnTo>
                      <a:pt x="70" y="96"/>
                    </a:lnTo>
                    <a:lnTo>
                      <a:pt x="74" y="106"/>
                    </a:lnTo>
                    <a:lnTo>
                      <a:pt x="76" y="115"/>
                    </a:lnTo>
                    <a:lnTo>
                      <a:pt x="79" y="124"/>
                    </a:lnTo>
                    <a:lnTo>
                      <a:pt x="84" y="135"/>
                    </a:lnTo>
                    <a:lnTo>
                      <a:pt x="88" y="145"/>
                    </a:lnTo>
                    <a:lnTo>
                      <a:pt x="91" y="154"/>
                    </a:lnTo>
                    <a:lnTo>
                      <a:pt x="96" y="161"/>
                    </a:lnTo>
                    <a:lnTo>
                      <a:pt x="100" y="167"/>
                    </a:lnTo>
                    <a:lnTo>
                      <a:pt x="104" y="169"/>
                    </a:lnTo>
                    <a:lnTo>
                      <a:pt x="110" y="173"/>
                    </a:lnTo>
                    <a:lnTo>
                      <a:pt x="122" y="182"/>
                    </a:lnTo>
                    <a:lnTo>
                      <a:pt x="137" y="193"/>
                    </a:lnTo>
                    <a:lnTo>
                      <a:pt x="152" y="206"/>
                    </a:lnTo>
                    <a:lnTo>
                      <a:pt x="168" y="218"/>
                    </a:lnTo>
                    <a:lnTo>
                      <a:pt x="181" y="229"/>
                    </a:lnTo>
                    <a:lnTo>
                      <a:pt x="191" y="237"/>
                    </a:lnTo>
                    <a:lnTo>
                      <a:pt x="194" y="240"/>
                    </a:lnTo>
                    <a:lnTo>
                      <a:pt x="197" y="239"/>
                    </a:lnTo>
                    <a:lnTo>
                      <a:pt x="199" y="239"/>
                    </a:lnTo>
                    <a:lnTo>
                      <a:pt x="202" y="238"/>
                    </a:lnTo>
                    <a:lnTo>
                      <a:pt x="206" y="238"/>
                    </a:lnTo>
                    <a:lnTo>
                      <a:pt x="209" y="238"/>
                    </a:lnTo>
                    <a:lnTo>
                      <a:pt x="213" y="239"/>
                    </a:lnTo>
                    <a:lnTo>
                      <a:pt x="217" y="240"/>
                    </a:lnTo>
                    <a:lnTo>
                      <a:pt x="221" y="242"/>
                    </a:lnTo>
                    <a:lnTo>
                      <a:pt x="227" y="244"/>
                    </a:lnTo>
                    <a:lnTo>
                      <a:pt x="232" y="248"/>
                    </a:lnTo>
                    <a:lnTo>
                      <a:pt x="239" y="251"/>
                    </a:lnTo>
                    <a:lnTo>
                      <a:pt x="244" y="255"/>
                    </a:lnTo>
                    <a:lnTo>
                      <a:pt x="250" y="259"/>
                    </a:lnTo>
                    <a:lnTo>
                      <a:pt x="254" y="263"/>
                    </a:lnTo>
                    <a:lnTo>
                      <a:pt x="257" y="268"/>
                    </a:lnTo>
                    <a:lnTo>
                      <a:pt x="257" y="270"/>
                    </a:lnTo>
                    <a:lnTo>
                      <a:pt x="255" y="273"/>
                    </a:lnTo>
                    <a:lnTo>
                      <a:pt x="252" y="274"/>
                    </a:lnTo>
                    <a:lnTo>
                      <a:pt x="247" y="275"/>
                    </a:lnTo>
                    <a:lnTo>
                      <a:pt x="240" y="277"/>
                    </a:lnTo>
                    <a:lnTo>
                      <a:pt x="233" y="277"/>
                    </a:lnTo>
                    <a:lnTo>
                      <a:pt x="225" y="275"/>
                    </a:lnTo>
                    <a:lnTo>
                      <a:pt x="218" y="273"/>
                    </a:lnTo>
                    <a:lnTo>
                      <a:pt x="210" y="271"/>
                    </a:lnTo>
                    <a:lnTo>
                      <a:pt x="204" y="269"/>
                    </a:lnTo>
                    <a:lnTo>
                      <a:pt x="200" y="267"/>
                    </a:lnTo>
                    <a:lnTo>
                      <a:pt x="197" y="265"/>
                    </a:lnTo>
                    <a:lnTo>
                      <a:pt x="193" y="264"/>
                    </a:lnTo>
                    <a:lnTo>
                      <a:pt x="191" y="264"/>
                    </a:lnTo>
                    <a:lnTo>
                      <a:pt x="189" y="264"/>
                    </a:lnTo>
                    <a:lnTo>
                      <a:pt x="187" y="264"/>
                    </a:lnTo>
                    <a:lnTo>
                      <a:pt x="182" y="264"/>
                    </a:lnTo>
                    <a:lnTo>
                      <a:pt x="175" y="262"/>
                    </a:lnTo>
                    <a:lnTo>
                      <a:pt x="165" y="258"/>
                    </a:lnTo>
                    <a:lnTo>
                      <a:pt x="152" y="252"/>
                    </a:lnTo>
                    <a:lnTo>
                      <a:pt x="139" y="247"/>
                    </a:lnTo>
                    <a:lnTo>
                      <a:pt x="127" y="240"/>
                    </a:lnTo>
                    <a:lnTo>
                      <a:pt x="116" y="234"/>
                    </a:lnTo>
                    <a:lnTo>
                      <a:pt x="108" y="229"/>
                    </a:lnTo>
                    <a:lnTo>
                      <a:pt x="100" y="223"/>
                    </a:lnTo>
                    <a:lnTo>
                      <a:pt x="90" y="216"/>
                    </a:lnTo>
                    <a:lnTo>
                      <a:pt x="80" y="206"/>
                    </a:lnTo>
                    <a:lnTo>
                      <a:pt x="69" y="195"/>
                    </a:lnTo>
                    <a:lnTo>
                      <a:pt x="58" y="182"/>
                    </a:lnTo>
                    <a:lnTo>
                      <a:pt x="47" y="169"/>
                    </a:lnTo>
                    <a:lnTo>
                      <a:pt x="38" y="156"/>
                    </a:lnTo>
                    <a:lnTo>
                      <a:pt x="31" y="142"/>
                    </a:lnTo>
                    <a:lnTo>
                      <a:pt x="24" y="129"/>
                    </a:lnTo>
                    <a:lnTo>
                      <a:pt x="19" y="115"/>
                    </a:lnTo>
                    <a:lnTo>
                      <a:pt x="16" y="101"/>
                    </a:lnTo>
                    <a:lnTo>
                      <a:pt x="13" y="89"/>
                    </a:lnTo>
                    <a:lnTo>
                      <a:pt x="12" y="77"/>
                    </a:lnTo>
                    <a:lnTo>
                      <a:pt x="9" y="66"/>
                    </a:lnTo>
                    <a:lnTo>
                      <a:pt x="9" y="57"/>
                    </a:lnTo>
                    <a:lnTo>
                      <a:pt x="9" y="49"/>
                    </a:lnTo>
                    <a:lnTo>
                      <a:pt x="8" y="43"/>
                    </a:lnTo>
                    <a:lnTo>
                      <a:pt x="7" y="36"/>
                    </a:lnTo>
                    <a:lnTo>
                      <a:pt x="5" y="28"/>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15417" name="Freeform 127"/>
              <p:cNvSpPr>
                <a:spLocks/>
              </p:cNvSpPr>
              <p:nvPr/>
            </p:nvSpPr>
            <p:spPr bwMode="auto">
              <a:xfrm>
                <a:off x="4374" y="2569"/>
                <a:ext cx="277" cy="275"/>
              </a:xfrm>
              <a:custGeom>
                <a:avLst/>
                <a:gdLst>
                  <a:gd name="T0" fmla="*/ 50 w 277"/>
                  <a:gd name="T1" fmla="*/ 25 h 275"/>
                  <a:gd name="T2" fmla="*/ 57 w 277"/>
                  <a:gd name="T3" fmla="*/ 42 h 275"/>
                  <a:gd name="T4" fmla="*/ 66 w 277"/>
                  <a:gd name="T5" fmla="*/ 67 h 275"/>
                  <a:gd name="T6" fmla="*/ 75 w 277"/>
                  <a:gd name="T7" fmla="*/ 93 h 275"/>
                  <a:gd name="T8" fmla="*/ 80 w 277"/>
                  <a:gd name="T9" fmla="*/ 112 h 275"/>
                  <a:gd name="T10" fmla="*/ 92 w 277"/>
                  <a:gd name="T11" fmla="*/ 132 h 275"/>
                  <a:gd name="T12" fmla="*/ 106 w 277"/>
                  <a:gd name="T13" fmla="*/ 150 h 275"/>
                  <a:gd name="T14" fmla="*/ 118 w 277"/>
                  <a:gd name="T15" fmla="*/ 164 h 275"/>
                  <a:gd name="T16" fmla="*/ 129 w 277"/>
                  <a:gd name="T17" fmla="*/ 170 h 275"/>
                  <a:gd name="T18" fmla="*/ 156 w 277"/>
                  <a:gd name="T19" fmla="*/ 190 h 275"/>
                  <a:gd name="T20" fmla="*/ 187 w 277"/>
                  <a:gd name="T21" fmla="*/ 216 h 275"/>
                  <a:gd name="T22" fmla="*/ 209 w 277"/>
                  <a:gd name="T23" fmla="*/ 235 h 275"/>
                  <a:gd name="T24" fmla="*/ 213 w 277"/>
                  <a:gd name="T25" fmla="*/ 237 h 275"/>
                  <a:gd name="T26" fmla="*/ 218 w 277"/>
                  <a:gd name="T27" fmla="*/ 236 h 275"/>
                  <a:gd name="T28" fmla="*/ 225 w 277"/>
                  <a:gd name="T29" fmla="*/ 236 h 275"/>
                  <a:gd name="T30" fmla="*/ 231 w 277"/>
                  <a:gd name="T31" fmla="*/ 236 h 275"/>
                  <a:gd name="T32" fmla="*/ 240 w 277"/>
                  <a:gd name="T33" fmla="*/ 239 h 275"/>
                  <a:gd name="T34" fmla="*/ 251 w 277"/>
                  <a:gd name="T35" fmla="*/ 245 h 275"/>
                  <a:gd name="T36" fmla="*/ 263 w 277"/>
                  <a:gd name="T37" fmla="*/ 252 h 275"/>
                  <a:gd name="T38" fmla="*/ 273 w 277"/>
                  <a:gd name="T39" fmla="*/ 260 h 275"/>
                  <a:gd name="T40" fmla="*/ 276 w 277"/>
                  <a:gd name="T41" fmla="*/ 268 h 275"/>
                  <a:gd name="T42" fmla="*/ 270 w 277"/>
                  <a:gd name="T43" fmla="*/ 272 h 275"/>
                  <a:gd name="T44" fmla="*/ 259 w 277"/>
                  <a:gd name="T45" fmla="*/ 274 h 275"/>
                  <a:gd name="T46" fmla="*/ 244 w 277"/>
                  <a:gd name="T47" fmla="*/ 272 h 275"/>
                  <a:gd name="T48" fmla="*/ 229 w 277"/>
                  <a:gd name="T49" fmla="*/ 268 h 275"/>
                  <a:gd name="T50" fmla="*/ 219 w 277"/>
                  <a:gd name="T51" fmla="*/ 264 h 275"/>
                  <a:gd name="T52" fmla="*/ 212 w 277"/>
                  <a:gd name="T53" fmla="*/ 261 h 275"/>
                  <a:gd name="T54" fmla="*/ 208 w 277"/>
                  <a:gd name="T55" fmla="*/ 261 h 275"/>
                  <a:gd name="T56" fmla="*/ 201 w 277"/>
                  <a:gd name="T57" fmla="*/ 261 h 275"/>
                  <a:gd name="T58" fmla="*/ 184 w 277"/>
                  <a:gd name="T59" fmla="*/ 256 h 275"/>
                  <a:gd name="T60" fmla="*/ 158 w 277"/>
                  <a:gd name="T61" fmla="*/ 244 h 275"/>
                  <a:gd name="T62" fmla="*/ 135 w 277"/>
                  <a:gd name="T63" fmla="*/ 232 h 275"/>
                  <a:gd name="T64" fmla="*/ 119 w 277"/>
                  <a:gd name="T65" fmla="*/ 221 h 275"/>
                  <a:gd name="T66" fmla="*/ 99 w 277"/>
                  <a:gd name="T67" fmla="*/ 204 h 275"/>
                  <a:gd name="T68" fmla="*/ 77 w 277"/>
                  <a:gd name="T69" fmla="*/ 179 h 275"/>
                  <a:gd name="T70" fmla="*/ 57 w 277"/>
                  <a:gd name="T71" fmla="*/ 154 h 275"/>
                  <a:gd name="T72" fmla="*/ 42 w 277"/>
                  <a:gd name="T73" fmla="*/ 125 h 275"/>
                  <a:gd name="T74" fmla="*/ 25 w 277"/>
                  <a:gd name="T75" fmla="*/ 89 h 275"/>
                  <a:gd name="T76" fmla="*/ 11 w 277"/>
                  <a:gd name="T77" fmla="*/ 53 h 275"/>
                  <a:gd name="T78" fmla="*/ 2 w 277"/>
                  <a:gd name="T79" fmla="*/ 25 h 275"/>
                  <a:gd name="T80" fmla="*/ 1 w 277"/>
                  <a:gd name="T81" fmla="*/ 11 h 275"/>
                  <a:gd name="T82" fmla="*/ 3 w 277"/>
                  <a:gd name="T83" fmla="*/ 5 h 275"/>
                  <a:gd name="T84" fmla="*/ 7 w 277"/>
                  <a:gd name="T85" fmla="*/ 3 h 275"/>
                  <a:gd name="T86" fmla="*/ 13 w 277"/>
                  <a:gd name="T87" fmla="*/ 2 h 275"/>
                  <a:gd name="T88" fmla="*/ 49 w 277"/>
                  <a:gd name="T89" fmla="*/ 22 h 2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7"/>
                  <a:gd name="T136" fmla="*/ 0 h 275"/>
                  <a:gd name="T137" fmla="*/ 277 w 277"/>
                  <a:gd name="T138" fmla="*/ 275 h 2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7" h="275">
                    <a:moveTo>
                      <a:pt x="49" y="22"/>
                    </a:moveTo>
                    <a:lnTo>
                      <a:pt x="50" y="25"/>
                    </a:lnTo>
                    <a:lnTo>
                      <a:pt x="53" y="32"/>
                    </a:lnTo>
                    <a:lnTo>
                      <a:pt x="57" y="42"/>
                    </a:lnTo>
                    <a:lnTo>
                      <a:pt x="62" y="54"/>
                    </a:lnTo>
                    <a:lnTo>
                      <a:pt x="66" y="67"/>
                    </a:lnTo>
                    <a:lnTo>
                      <a:pt x="70" y="80"/>
                    </a:lnTo>
                    <a:lnTo>
                      <a:pt x="75" y="93"/>
                    </a:lnTo>
                    <a:lnTo>
                      <a:pt x="77" y="103"/>
                    </a:lnTo>
                    <a:lnTo>
                      <a:pt x="80" y="112"/>
                    </a:lnTo>
                    <a:lnTo>
                      <a:pt x="86" y="120"/>
                    </a:lnTo>
                    <a:lnTo>
                      <a:pt x="92" y="132"/>
                    </a:lnTo>
                    <a:lnTo>
                      <a:pt x="99" y="141"/>
                    </a:lnTo>
                    <a:lnTo>
                      <a:pt x="106" y="150"/>
                    </a:lnTo>
                    <a:lnTo>
                      <a:pt x="113" y="158"/>
                    </a:lnTo>
                    <a:lnTo>
                      <a:pt x="118" y="164"/>
                    </a:lnTo>
                    <a:lnTo>
                      <a:pt x="123" y="167"/>
                    </a:lnTo>
                    <a:lnTo>
                      <a:pt x="129" y="170"/>
                    </a:lnTo>
                    <a:lnTo>
                      <a:pt x="140" y="179"/>
                    </a:lnTo>
                    <a:lnTo>
                      <a:pt x="156" y="190"/>
                    </a:lnTo>
                    <a:lnTo>
                      <a:pt x="171" y="204"/>
                    </a:lnTo>
                    <a:lnTo>
                      <a:pt x="187" y="216"/>
                    </a:lnTo>
                    <a:lnTo>
                      <a:pt x="200" y="227"/>
                    </a:lnTo>
                    <a:lnTo>
                      <a:pt x="209" y="235"/>
                    </a:lnTo>
                    <a:lnTo>
                      <a:pt x="213" y="237"/>
                    </a:lnTo>
                    <a:lnTo>
                      <a:pt x="216" y="237"/>
                    </a:lnTo>
                    <a:lnTo>
                      <a:pt x="218" y="236"/>
                    </a:lnTo>
                    <a:lnTo>
                      <a:pt x="220" y="236"/>
                    </a:lnTo>
                    <a:lnTo>
                      <a:pt x="225" y="236"/>
                    </a:lnTo>
                    <a:lnTo>
                      <a:pt x="228" y="236"/>
                    </a:lnTo>
                    <a:lnTo>
                      <a:pt x="231" y="236"/>
                    </a:lnTo>
                    <a:lnTo>
                      <a:pt x="236" y="237"/>
                    </a:lnTo>
                    <a:lnTo>
                      <a:pt x="240" y="239"/>
                    </a:lnTo>
                    <a:lnTo>
                      <a:pt x="246" y="242"/>
                    </a:lnTo>
                    <a:lnTo>
                      <a:pt x="251" y="245"/>
                    </a:lnTo>
                    <a:lnTo>
                      <a:pt x="258" y="249"/>
                    </a:lnTo>
                    <a:lnTo>
                      <a:pt x="263" y="252"/>
                    </a:lnTo>
                    <a:lnTo>
                      <a:pt x="269" y="257"/>
                    </a:lnTo>
                    <a:lnTo>
                      <a:pt x="273" y="260"/>
                    </a:lnTo>
                    <a:lnTo>
                      <a:pt x="276" y="265"/>
                    </a:lnTo>
                    <a:lnTo>
                      <a:pt x="276" y="268"/>
                    </a:lnTo>
                    <a:lnTo>
                      <a:pt x="273" y="270"/>
                    </a:lnTo>
                    <a:lnTo>
                      <a:pt x="270" y="272"/>
                    </a:lnTo>
                    <a:lnTo>
                      <a:pt x="266" y="274"/>
                    </a:lnTo>
                    <a:lnTo>
                      <a:pt x="259" y="274"/>
                    </a:lnTo>
                    <a:lnTo>
                      <a:pt x="252" y="274"/>
                    </a:lnTo>
                    <a:lnTo>
                      <a:pt x="244" y="272"/>
                    </a:lnTo>
                    <a:lnTo>
                      <a:pt x="237" y="270"/>
                    </a:lnTo>
                    <a:lnTo>
                      <a:pt x="229" y="268"/>
                    </a:lnTo>
                    <a:lnTo>
                      <a:pt x="223" y="266"/>
                    </a:lnTo>
                    <a:lnTo>
                      <a:pt x="219" y="264"/>
                    </a:lnTo>
                    <a:lnTo>
                      <a:pt x="215" y="262"/>
                    </a:lnTo>
                    <a:lnTo>
                      <a:pt x="212" y="261"/>
                    </a:lnTo>
                    <a:lnTo>
                      <a:pt x="209" y="261"/>
                    </a:lnTo>
                    <a:lnTo>
                      <a:pt x="208" y="261"/>
                    </a:lnTo>
                    <a:lnTo>
                      <a:pt x="206" y="262"/>
                    </a:lnTo>
                    <a:lnTo>
                      <a:pt x="201" y="261"/>
                    </a:lnTo>
                    <a:lnTo>
                      <a:pt x="193" y="259"/>
                    </a:lnTo>
                    <a:lnTo>
                      <a:pt x="184" y="256"/>
                    </a:lnTo>
                    <a:lnTo>
                      <a:pt x="171" y="250"/>
                    </a:lnTo>
                    <a:lnTo>
                      <a:pt x="158" y="244"/>
                    </a:lnTo>
                    <a:lnTo>
                      <a:pt x="146" y="238"/>
                    </a:lnTo>
                    <a:lnTo>
                      <a:pt x="135" y="232"/>
                    </a:lnTo>
                    <a:lnTo>
                      <a:pt x="127" y="227"/>
                    </a:lnTo>
                    <a:lnTo>
                      <a:pt x="119" y="221"/>
                    </a:lnTo>
                    <a:lnTo>
                      <a:pt x="109" y="212"/>
                    </a:lnTo>
                    <a:lnTo>
                      <a:pt x="99" y="204"/>
                    </a:lnTo>
                    <a:lnTo>
                      <a:pt x="88" y="191"/>
                    </a:lnTo>
                    <a:lnTo>
                      <a:pt x="77" y="179"/>
                    </a:lnTo>
                    <a:lnTo>
                      <a:pt x="66" y="167"/>
                    </a:lnTo>
                    <a:lnTo>
                      <a:pt x="57" y="154"/>
                    </a:lnTo>
                    <a:lnTo>
                      <a:pt x="49" y="139"/>
                    </a:lnTo>
                    <a:lnTo>
                      <a:pt x="42" y="125"/>
                    </a:lnTo>
                    <a:lnTo>
                      <a:pt x="34" y="108"/>
                    </a:lnTo>
                    <a:lnTo>
                      <a:pt x="25" y="89"/>
                    </a:lnTo>
                    <a:lnTo>
                      <a:pt x="17" y="70"/>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49" y="22"/>
                    </a:lnTo>
                  </a:path>
                </a:pathLst>
              </a:custGeom>
              <a:solidFill>
                <a:srgbClr val="4C4C4C"/>
              </a:solidFill>
              <a:ln w="9525" cap="rnd">
                <a:noFill/>
                <a:round/>
                <a:headEnd/>
                <a:tailEnd/>
              </a:ln>
            </p:spPr>
            <p:txBody>
              <a:bodyPr/>
              <a:lstStyle/>
              <a:p>
                <a:endParaRPr lang="zh-CN" altLang="en-US"/>
              </a:p>
            </p:txBody>
          </p:sp>
          <p:sp>
            <p:nvSpPr>
              <p:cNvPr id="15418" name="Freeform 128"/>
              <p:cNvSpPr>
                <a:spLocks/>
              </p:cNvSpPr>
              <p:nvPr/>
            </p:nvSpPr>
            <p:spPr bwMode="auto">
              <a:xfrm>
                <a:off x="4295" y="2912"/>
                <a:ext cx="286" cy="529"/>
              </a:xfrm>
              <a:custGeom>
                <a:avLst/>
                <a:gdLst>
                  <a:gd name="T0" fmla="*/ 285 w 286"/>
                  <a:gd name="T1" fmla="*/ 528 h 529"/>
                  <a:gd name="T2" fmla="*/ 285 w 286"/>
                  <a:gd name="T3" fmla="*/ 142 h 529"/>
                  <a:gd name="T4" fmla="*/ 0 w 286"/>
                  <a:gd name="T5" fmla="*/ 0 h 529"/>
                  <a:gd name="T6" fmla="*/ 0 w 286"/>
                  <a:gd name="T7" fmla="*/ 360 h 529"/>
                  <a:gd name="T8" fmla="*/ 285 w 286"/>
                  <a:gd name="T9" fmla="*/ 528 h 529"/>
                  <a:gd name="T10" fmla="*/ 0 60000 65536"/>
                  <a:gd name="T11" fmla="*/ 0 60000 65536"/>
                  <a:gd name="T12" fmla="*/ 0 60000 65536"/>
                  <a:gd name="T13" fmla="*/ 0 60000 65536"/>
                  <a:gd name="T14" fmla="*/ 0 60000 65536"/>
                  <a:gd name="T15" fmla="*/ 0 w 286"/>
                  <a:gd name="T16" fmla="*/ 0 h 529"/>
                  <a:gd name="T17" fmla="*/ 286 w 286"/>
                  <a:gd name="T18" fmla="*/ 529 h 529"/>
                </a:gdLst>
                <a:ahLst/>
                <a:cxnLst>
                  <a:cxn ang="T10">
                    <a:pos x="T0" y="T1"/>
                  </a:cxn>
                  <a:cxn ang="T11">
                    <a:pos x="T2" y="T3"/>
                  </a:cxn>
                  <a:cxn ang="T12">
                    <a:pos x="T4" y="T5"/>
                  </a:cxn>
                  <a:cxn ang="T13">
                    <a:pos x="T6" y="T7"/>
                  </a:cxn>
                  <a:cxn ang="T14">
                    <a:pos x="T8" y="T9"/>
                  </a:cxn>
                </a:cxnLst>
                <a:rect l="T15" t="T16" r="T17" b="T18"/>
                <a:pathLst>
                  <a:path w="286" h="529">
                    <a:moveTo>
                      <a:pt x="285" y="528"/>
                    </a:moveTo>
                    <a:lnTo>
                      <a:pt x="285" y="142"/>
                    </a:lnTo>
                    <a:lnTo>
                      <a:pt x="0" y="0"/>
                    </a:lnTo>
                    <a:lnTo>
                      <a:pt x="0" y="360"/>
                    </a:lnTo>
                    <a:lnTo>
                      <a:pt x="285" y="528"/>
                    </a:lnTo>
                  </a:path>
                </a:pathLst>
              </a:custGeom>
              <a:solidFill>
                <a:srgbClr val="4C4C4C"/>
              </a:solidFill>
              <a:ln w="9525" cap="rnd">
                <a:noFill/>
                <a:round/>
                <a:headEnd/>
                <a:tailEnd/>
              </a:ln>
            </p:spPr>
            <p:txBody>
              <a:bodyPr/>
              <a:lstStyle/>
              <a:p>
                <a:endParaRPr lang="zh-CN" altLang="en-US"/>
              </a:p>
            </p:txBody>
          </p:sp>
          <p:sp>
            <p:nvSpPr>
              <p:cNvPr id="15419" name="Freeform 129"/>
              <p:cNvSpPr>
                <a:spLocks/>
              </p:cNvSpPr>
              <p:nvPr/>
            </p:nvSpPr>
            <p:spPr bwMode="auto">
              <a:xfrm>
                <a:off x="4271" y="3239"/>
                <a:ext cx="311" cy="210"/>
              </a:xfrm>
              <a:custGeom>
                <a:avLst/>
                <a:gdLst>
                  <a:gd name="T0" fmla="*/ 310 w 311"/>
                  <a:gd name="T1" fmla="*/ 209 h 210"/>
                  <a:gd name="T2" fmla="*/ 310 w 311"/>
                  <a:gd name="T3" fmla="*/ 168 h 210"/>
                  <a:gd name="T4" fmla="*/ 0 w 311"/>
                  <a:gd name="T5" fmla="*/ 0 h 210"/>
                  <a:gd name="T6" fmla="*/ 0 w 311"/>
                  <a:gd name="T7" fmla="*/ 36 h 210"/>
                  <a:gd name="T8" fmla="*/ 310 w 311"/>
                  <a:gd name="T9" fmla="*/ 209 h 210"/>
                  <a:gd name="T10" fmla="*/ 0 60000 65536"/>
                  <a:gd name="T11" fmla="*/ 0 60000 65536"/>
                  <a:gd name="T12" fmla="*/ 0 60000 65536"/>
                  <a:gd name="T13" fmla="*/ 0 60000 65536"/>
                  <a:gd name="T14" fmla="*/ 0 60000 65536"/>
                  <a:gd name="T15" fmla="*/ 0 w 311"/>
                  <a:gd name="T16" fmla="*/ 0 h 210"/>
                  <a:gd name="T17" fmla="*/ 311 w 311"/>
                  <a:gd name="T18" fmla="*/ 210 h 210"/>
                </a:gdLst>
                <a:ahLst/>
                <a:cxnLst>
                  <a:cxn ang="T10">
                    <a:pos x="T0" y="T1"/>
                  </a:cxn>
                  <a:cxn ang="T11">
                    <a:pos x="T2" y="T3"/>
                  </a:cxn>
                  <a:cxn ang="T12">
                    <a:pos x="T4" y="T5"/>
                  </a:cxn>
                  <a:cxn ang="T13">
                    <a:pos x="T6" y="T7"/>
                  </a:cxn>
                  <a:cxn ang="T14">
                    <a:pos x="T8" y="T9"/>
                  </a:cxn>
                </a:cxnLst>
                <a:rect l="T15" t="T16" r="T17" b="T18"/>
                <a:pathLst>
                  <a:path w="311" h="210">
                    <a:moveTo>
                      <a:pt x="310" y="209"/>
                    </a:moveTo>
                    <a:lnTo>
                      <a:pt x="310" y="168"/>
                    </a:lnTo>
                    <a:lnTo>
                      <a:pt x="0" y="0"/>
                    </a:lnTo>
                    <a:lnTo>
                      <a:pt x="0" y="36"/>
                    </a:lnTo>
                    <a:lnTo>
                      <a:pt x="310" y="209"/>
                    </a:lnTo>
                  </a:path>
                </a:pathLst>
              </a:custGeom>
              <a:solidFill>
                <a:srgbClr val="CC9900"/>
              </a:solidFill>
              <a:ln w="9525" cap="rnd">
                <a:noFill/>
                <a:round/>
                <a:headEnd/>
                <a:tailEnd/>
              </a:ln>
            </p:spPr>
            <p:txBody>
              <a:bodyPr/>
              <a:lstStyle/>
              <a:p>
                <a:endParaRPr lang="zh-CN" altLang="en-US"/>
              </a:p>
            </p:txBody>
          </p:sp>
          <p:sp>
            <p:nvSpPr>
              <p:cNvPr id="15420" name="Freeform 130"/>
              <p:cNvSpPr>
                <a:spLocks/>
              </p:cNvSpPr>
              <p:nvPr/>
            </p:nvSpPr>
            <p:spPr bwMode="auto">
              <a:xfrm>
                <a:off x="4267" y="2892"/>
                <a:ext cx="315" cy="187"/>
              </a:xfrm>
              <a:custGeom>
                <a:avLst/>
                <a:gdLst>
                  <a:gd name="T0" fmla="*/ 314 w 315"/>
                  <a:gd name="T1" fmla="*/ 186 h 187"/>
                  <a:gd name="T2" fmla="*/ 314 w 315"/>
                  <a:gd name="T3" fmla="*/ 147 h 187"/>
                  <a:gd name="T4" fmla="*/ 0 w 315"/>
                  <a:gd name="T5" fmla="*/ 0 h 187"/>
                  <a:gd name="T6" fmla="*/ 1 w 315"/>
                  <a:gd name="T7" fmla="*/ 37 h 187"/>
                  <a:gd name="T8" fmla="*/ 314 w 315"/>
                  <a:gd name="T9" fmla="*/ 186 h 187"/>
                  <a:gd name="T10" fmla="*/ 0 60000 65536"/>
                  <a:gd name="T11" fmla="*/ 0 60000 65536"/>
                  <a:gd name="T12" fmla="*/ 0 60000 65536"/>
                  <a:gd name="T13" fmla="*/ 0 60000 65536"/>
                  <a:gd name="T14" fmla="*/ 0 60000 65536"/>
                  <a:gd name="T15" fmla="*/ 0 w 315"/>
                  <a:gd name="T16" fmla="*/ 0 h 187"/>
                  <a:gd name="T17" fmla="*/ 315 w 315"/>
                  <a:gd name="T18" fmla="*/ 187 h 187"/>
                </a:gdLst>
                <a:ahLst/>
                <a:cxnLst>
                  <a:cxn ang="T10">
                    <a:pos x="T0" y="T1"/>
                  </a:cxn>
                  <a:cxn ang="T11">
                    <a:pos x="T2" y="T3"/>
                  </a:cxn>
                  <a:cxn ang="T12">
                    <a:pos x="T4" y="T5"/>
                  </a:cxn>
                  <a:cxn ang="T13">
                    <a:pos x="T6" y="T7"/>
                  </a:cxn>
                  <a:cxn ang="T14">
                    <a:pos x="T8" y="T9"/>
                  </a:cxn>
                </a:cxnLst>
                <a:rect l="T15" t="T16" r="T17" b="T18"/>
                <a:pathLst>
                  <a:path w="315" h="187">
                    <a:moveTo>
                      <a:pt x="314" y="186"/>
                    </a:moveTo>
                    <a:lnTo>
                      <a:pt x="314" y="147"/>
                    </a:lnTo>
                    <a:lnTo>
                      <a:pt x="0" y="0"/>
                    </a:lnTo>
                    <a:lnTo>
                      <a:pt x="1" y="37"/>
                    </a:lnTo>
                    <a:lnTo>
                      <a:pt x="314" y="186"/>
                    </a:lnTo>
                  </a:path>
                </a:pathLst>
              </a:custGeom>
              <a:solidFill>
                <a:srgbClr val="CC9900"/>
              </a:solidFill>
              <a:ln w="9525" cap="rnd">
                <a:noFill/>
                <a:round/>
                <a:headEnd/>
                <a:tailEnd/>
              </a:ln>
            </p:spPr>
            <p:txBody>
              <a:bodyPr/>
              <a:lstStyle/>
              <a:p>
                <a:endParaRPr lang="zh-CN" altLang="en-US"/>
              </a:p>
            </p:txBody>
          </p:sp>
          <p:sp>
            <p:nvSpPr>
              <p:cNvPr id="15421" name="Freeform 131"/>
              <p:cNvSpPr>
                <a:spLocks/>
              </p:cNvSpPr>
              <p:nvPr/>
            </p:nvSpPr>
            <p:spPr bwMode="auto">
              <a:xfrm>
                <a:off x="4581" y="3256"/>
                <a:ext cx="588" cy="193"/>
              </a:xfrm>
              <a:custGeom>
                <a:avLst/>
                <a:gdLst>
                  <a:gd name="T0" fmla="*/ 0 w 588"/>
                  <a:gd name="T1" fmla="*/ 192 h 193"/>
                  <a:gd name="T2" fmla="*/ 0 w 588"/>
                  <a:gd name="T3" fmla="*/ 151 h 193"/>
                  <a:gd name="T4" fmla="*/ 587 w 588"/>
                  <a:gd name="T5" fmla="*/ 0 h 193"/>
                  <a:gd name="T6" fmla="*/ 587 w 588"/>
                  <a:gd name="T7" fmla="*/ 36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1"/>
                    </a:lnTo>
                    <a:lnTo>
                      <a:pt x="587" y="0"/>
                    </a:lnTo>
                    <a:lnTo>
                      <a:pt x="587" y="36"/>
                    </a:lnTo>
                    <a:lnTo>
                      <a:pt x="0" y="192"/>
                    </a:lnTo>
                  </a:path>
                </a:pathLst>
              </a:custGeom>
              <a:solidFill>
                <a:srgbClr val="FFFF99"/>
              </a:solidFill>
              <a:ln w="9525" cap="rnd">
                <a:noFill/>
                <a:round/>
                <a:headEnd/>
                <a:tailEnd/>
              </a:ln>
            </p:spPr>
            <p:txBody>
              <a:bodyPr/>
              <a:lstStyle/>
              <a:p>
                <a:endParaRPr lang="zh-CN" altLang="en-US"/>
              </a:p>
            </p:txBody>
          </p:sp>
          <p:sp>
            <p:nvSpPr>
              <p:cNvPr id="15422" name="Freeform 132"/>
              <p:cNvSpPr>
                <a:spLocks/>
              </p:cNvSpPr>
              <p:nvPr/>
            </p:nvSpPr>
            <p:spPr bwMode="auto">
              <a:xfrm>
                <a:off x="4579" y="2888"/>
                <a:ext cx="587" cy="193"/>
              </a:xfrm>
              <a:custGeom>
                <a:avLst/>
                <a:gdLst>
                  <a:gd name="T0" fmla="*/ 0 w 587"/>
                  <a:gd name="T1" fmla="*/ 192 h 193"/>
                  <a:gd name="T2" fmla="*/ 0 w 587"/>
                  <a:gd name="T3" fmla="*/ 153 h 193"/>
                  <a:gd name="T4" fmla="*/ 586 w 587"/>
                  <a:gd name="T5" fmla="*/ 0 h 193"/>
                  <a:gd name="T6" fmla="*/ 586 w 587"/>
                  <a:gd name="T7" fmla="*/ 35 h 193"/>
                  <a:gd name="T8" fmla="*/ 0 w 587"/>
                  <a:gd name="T9" fmla="*/ 192 h 193"/>
                  <a:gd name="T10" fmla="*/ 0 60000 65536"/>
                  <a:gd name="T11" fmla="*/ 0 60000 65536"/>
                  <a:gd name="T12" fmla="*/ 0 60000 65536"/>
                  <a:gd name="T13" fmla="*/ 0 60000 65536"/>
                  <a:gd name="T14" fmla="*/ 0 60000 65536"/>
                  <a:gd name="T15" fmla="*/ 0 w 587"/>
                  <a:gd name="T16" fmla="*/ 0 h 193"/>
                  <a:gd name="T17" fmla="*/ 587 w 587"/>
                  <a:gd name="T18" fmla="*/ 193 h 193"/>
                </a:gdLst>
                <a:ahLst/>
                <a:cxnLst>
                  <a:cxn ang="T10">
                    <a:pos x="T0" y="T1"/>
                  </a:cxn>
                  <a:cxn ang="T11">
                    <a:pos x="T2" y="T3"/>
                  </a:cxn>
                  <a:cxn ang="T12">
                    <a:pos x="T4" y="T5"/>
                  </a:cxn>
                  <a:cxn ang="T13">
                    <a:pos x="T6" y="T7"/>
                  </a:cxn>
                  <a:cxn ang="T14">
                    <a:pos x="T8" y="T9"/>
                  </a:cxn>
                </a:cxnLst>
                <a:rect l="T15" t="T16" r="T17" b="T18"/>
                <a:pathLst>
                  <a:path w="587" h="193">
                    <a:moveTo>
                      <a:pt x="0" y="192"/>
                    </a:moveTo>
                    <a:lnTo>
                      <a:pt x="0" y="153"/>
                    </a:lnTo>
                    <a:lnTo>
                      <a:pt x="586" y="0"/>
                    </a:lnTo>
                    <a:lnTo>
                      <a:pt x="586" y="35"/>
                    </a:lnTo>
                    <a:lnTo>
                      <a:pt x="0" y="192"/>
                    </a:lnTo>
                  </a:path>
                </a:pathLst>
              </a:custGeom>
              <a:solidFill>
                <a:srgbClr val="FFFF99"/>
              </a:solidFill>
              <a:ln w="9525" cap="rnd">
                <a:noFill/>
                <a:round/>
                <a:headEnd/>
                <a:tailEnd/>
              </a:ln>
            </p:spPr>
            <p:txBody>
              <a:bodyPr/>
              <a:lstStyle/>
              <a:p>
                <a:endParaRPr lang="zh-CN" altLang="en-US"/>
              </a:p>
            </p:txBody>
          </p:sp>
          <p:sp>
            <p:nvSpPr>
              <p:cNvPr id="15423" name="Freeform 133"/>
              <p:cNvSpPr>
                <a:spLocks/>
              </p:cNvSpPr>
              <p:nvPr/>
            </p:nvSpPr>
            <p:spPr bwMode="auto">
              <a:xfrm>
                <a:off x="4579" y="2932"/>
                <a:ext cx="589" cy="462"/>
              </a:xfrm>
              <a:custGeom>
                <a:avLst/>
                <a:gdLst>
                  <a:gd name="T0" fmla="*/ 0 w 589"/>
                  <a:gd name="T1" fmla="*/ 461 h 462"/>
                  <a:gd name="T2" fmla="*/ 0 w 589"/>
                  <a:gd name="T3" fmla="*/ 159 h 462"/>
                  <a:gd name="T4" fmla="*/ 588 w 589"/>
                  <a:gd name="T5" fmla="*/ 0 h 462"/>
                  <a:gd name="T6" fmla="*/ 588 w 589"/>
                  <a:gd name="T7" fmla="*/ 317 h 462"/>
                  <a:gd name="T8" fmla="*/ 0 w 589"/>
                  <a:gd name="T9" fmla="*/ 461 h 462"/>
                  <a:gd name="T10" fmla="*/ 0 60000 65536"/>
                  <a:gd name="T11" fmla="*/ 0 60000 65536"/>
                  <a:gd name="T12" fmla="*/ 0 60000 65536"/>
                  <a:gd name="T13" fmla="*/ 0 60000 65536"/>
                  <a:gd name="T14" fmla="*/ 0 60000 65536"/>
                  <a:gd name="T15" fmla="*/ 0 w 589"/>
                  <a:gd name="T16" fmla="*/ 0 h 462"/>
                  <a:gd name="T17" fmla="*/ 589 w 589"/>
                  <a:gd name="T18" fmla="*/ 462 h 462"/>
                </a:gdLst>
                <a:ahLst/>
                <a:cxnLst>
                  <a:cxn ang="T10">
                    <a:pos x="T0" y="T1"/>
                  </a:cxn>
                  <a:cxn ang="T11">
                    <a:pos x="T2" y="T3"/>
                  </a:cxn>
                  <a:cxn ang="T12">
                    <a:pos x="T4" y="T5"/>
                  </a:cxn>
                  <a:cxn ang="T13">
                    <a:pos x="T6" y="T7"/>
                  </a:cxn>
                  <a:cxn ang="T14">
                    <a:pos x="T8" y="T9"/>
                  </a:cxn>
                </a:cxnLst>
                <a:rect l="T15" t="T16" r="T17" b="T18"/>
                <a:pathLst>
                  <a:path w="589" h="462">
                    <a:moveTo>
                      <a:pt x="0" y="461"/>
                    </a:moveTo>
                    <a:lnTo>
                      <a:pt x="0" y="159"/>
                    </a:lnTo>
                    <a:lnTo>
                      <a:pt x="588" y="0"/>
                    </a:lnTo>
                    <a:lnTo>
                      <a:pt x="588" y="317"/>
                    </a:lnTo>
                    <a:lnTo>
                      <a:pt x="0" y="461"/>
                    </a:lnTo>
                  </a:path>
                </a:pathLst>
              </a:custGeom>
              <a:solidFill>
                <a:srgbClr val="FFFF99"/>
              </a:solidFill>
              <a:ln w="9525" cap="rnd">
                <a:noFill/>
                <a:round/>
                <a:headEnd/>
                <a:tailEnd/>
              </a:ln>
            </p:spPr>
            <p:txBody>
              <a:bodyPr/>
              <a:lstStyle/>
              <a:p>
                <a:endParaRPr lang="zh-CN" altLang="en-US"/>
              </a:p>
            </p:txBody>
          </p:sp>
          <p:sp>
            <p:nvSpPr>
              <p:cNvPr id="15424" name="Freeform 134"/>
              <p:cNvSpPr>
                <a:spLocks/>
              </p:cNvSpPr>
              <p:nvPr/>
            </p:nvSpPr>
            <p:spPr bwMode="auto">
              <a:xfrm>
                <a:off x="4503" y="2589"/>
                <a:ext cx="170" cy="225"/>
              </a:xfrm>
              <a:custGeom>
                <a:avLst/>
                <a:gdLst>
                  <a:gd name="T0" fmla="*/ 41 w 170"/>
                  <a:gd name="T1" fmla="*/ 22 h 225"/>
                  <a:gd name="T2" fmla="*/ 45 w 170"/>
                  <a:gd name="T3" fmla="*/ 34 h 225"/>
                  <a:gd name="T4" fmla="*/ 51 w 170"/>
                  <a:gd name="T5" fmla="*/ 52 h 225"/>
                  <a:gd name="T6" fmla="*/ 55 w 170"/>
                  <a:gd name="T7" fmla="*/ 68 h 225"/>
                  <a:gd name="T8" fmla="*/ 56 w 170"/>
                  <a:gd name="T9" fmla="*/ 83 h 225"/>
                  <a:gd name="T10" fmla="*/ 62 w 170"/>
                  <a:gd name="T11" fmla="*/ 102 h 225"/>
                  <a:gd name="T12" fmla="*/ 70 w 170"/>
                  <a:gd name="T13" fmla="*/ 120 h 225"/>
                  <a:gd name="T14" fmla="*/ 77 w 170"/>
                  <a:gd name="T15" fmla="*/ 135 h 225"/>
                  <a:gd name="T16" fmla="*/ 84 w 170"/>
                  <a:gd name="T17" fmla="*/ 141 h 225"/>
                  <a:gd name="T18" fmla="*/ 93 w 170"/>
                  <a:gd name="T19" fmla="*/ 158 h 225"/>
                  <a:gd name="T20" fmla="*/ 104 w 170"/>
                  <a:gd name="T21" fmla="*/ 178 h 225"/>
                  <a:gd name="T22" fmla="*/ 111 w 170"/>
                  <a:gd name="T23" fmla="*/ 192 h 225"/>
                  <a:gd name="T24" fmla="*/ 113 w 170"/>
                  <a:gd name="T25" fmla="*/ 195 h 225"/>
                  <a:gd name="T26" fmla="*/ 117 w 170"/>
                  <a:gd name="T27" fmla="*/ 194 h 225"/>
                  <a:gd name="T28" fmla="*/ 125 w 170"/>
                  <a:gd name="T29" fmla="*/ 192 h 225"/>
                  <a:gd name="T30" fmla="*/ 133 w 170"/>
                  <a:gd name="T31" fmla="*/ 192 h 225"/>
                  <a:gd name="T32" fmla="*/ 138 w 170"/>
                  <a:gd name="T33" fmla="*/ 195 h 225"/>
                  <a:gd name="T34" fmla="*/ 148 w 170"/>
                  <a:gd name="T35" fmla="*/ 199 h 225"/>
                  <a:gd name="T36" fmla="*/ 158 w 170"/>
                  <a:gd name="T37" fmla="*/ 206 h 225"/>
                  <a:gd name="T38" fmla="*/ 166 w 170"/>
                  <a:gd name="T39" fmla="*/ 212 h 225"/>
                  <a:gd name="T40" fmla="*/ 167 w 170"/>
                  <a:gd name="T41" fmla="*/ 218 h 225"/>
                  <a:gd name="T42" fmla="*/ 162 w 170"/>
                  <a:gd name="T43" fmla="*/ 221 h 225"/>
                  <a:gd name="T44" fmla="*/ 151 w 170"/>
                  <a:gd name="T45" fmla="*/ 224 h 225"/>
                  <a:gd name="T46" fmla="*/ 138 w 170"/>
                  <a:gd name="T47" fmla="*/ 224 h 225"/>
                  <a:gd name="T48" fmla="*/ 126 w 170"/>
                  <a:gd name="T49" fmla="*/ 221 h 225"/>
                  <a:gd name="T50" fmla="*/ 118 w 170"/>
                  <a:gd name="T51" fmla="*/ 219 h 225"/>
                  <a:gd name="T52" fmla="*/ 114 w 170"/>
                  <a:gd name="T53" fmla="*/ 218 h 225"/>
                  <a:gd name="T54" fmla="*/ 111 w 170"/>
                  <a:gd name="T55" fmla="*/ 217 h 225"/>
                  <a:gd name="T56" fmla="*/ 106 w 170"/>
                  <a:gd name="T57" fmla="*/ 217 h 225"/>
                  <a:gd name="T58" fmla="*/ 92 w 170"/>
                  <a:gd name="T59" fmla="*/ 205 h 225"/>
                  <a:gd name="T60" fmla="*/ 73 w 170"/>
                  <a:gd name="T61" fmla="*/ 186 h 225"/>
                  <a:gd name="T62" fmla="*/ 56 w 170"/>
                  <a:gd name="T63" fmla="*/ 168 h 225"/>
                  <a:gd name="T64" fmla="*/ 47 w 170"/>
                  <a:gd name="T65" fmla="*/ 158 h 225"/>
                  <a:gd name="T66" fmla="*/ 43 w 170"/>
                  <a:gd name="T67" fmla="*/ 149 h 225"/>
                  <a:gd name="T68" fmla="*/ 42 w 170"/>
                  <a:gd name="T69" fmla="*/ 139 h 225"/>
                  <a:gd name="T70" fmla="*/ 40 w 170"/>
                  <a:gd name="T71" fmla="*/ 125 h 225"/>
                  <a:gd name="T72" fmla="*/ 33 w 170"/>
                  <a:gd name="T73" fmla="*/ 104 h 225"/>
                  <a:gd name="T74" fmla="*/ 21 w 170"/>
                  <a:gd name="T75" fmla="*/ 73 h 225"/>
                  <a:gd name="T76" fmla="*/ 7 w 170"/>
                  <a:gd name="T77" fmla="*/ 42 h 225"/>
                  <a:gd name="T78" fmla="*/ 0 w 170"/>
                  <a:gd name="T79" fmla="*/ 17 h 225"/>
                  <a:gd name="T80" fmla="*/ 1 w 170"/>
                  <a:gd name="T81" fmla="*/ 7 h 225"/>
                  <a:gd name="T82" fmla="*/ 5 w 170"/>
                  <a:gd name="T83" fmla="*/ 4 h 225"/>
                  <a:gd name="T84" fmla="*/ 11 w 170"/>
                  <a:gd name="T85" fmla="*/ 2 h 225"/>
                  <a:gd name="T86" fmla="*/ 16 w 170"/>
                  <a:gd name="T87" fmla="*/ 1 h 225"/>
                  <a:gd name="T88" fmla="*/ 41 w 170"/>
                  <a:gd name="T89" fmla="*/ 19 h 2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5"/>
                  <a:gd name="T137" fmla="*/ 170 w 170"/>
                  <a:gd name="T138" fmla="*/ 225 h 22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5">
                    <a:moveTo>
                      <a:pt x="41" y="19"/>
                    </a:moveTo>
                    <a:lnTo>
                      <a:pt x="41" y="22"/>
                    </a:lnTo>
                    <a:lnTo>
                      <a:pt x="43" y="26"/>
                    </a:lnTo>
                    <a:lnTo>
                      <a:pt x="45" y="34"/>
                    </a:lnTo>
                    <a:lnTo>
                      <a:pt x="47" y="42"/>
                    </a:lnTo>
                    <a:lnTo>
                      <a:pt x="51" y="52"/>
                    </a:lnTo>
                    <a:lnTo>
                      <a:pt x="53" y="60"/>
                    </a:lnTo>
                    <a:lnTo>
                      <a:pt x="55" y="68"/>
                    </a:lnTo>
                    <a:lnTo>
                      <a:pt x="56" y="75"/>
                    </a:lnTo>
                    <a:lnTo>
                      <a:pt x="56" y="83"/>
                    </a:lnTo>
                    <a:lnTo>
                      <a:pt x="60" y="92"/>
                    </a:lnTo>
                    <a:lnTo>
                      <a:pt x="62" y="102"/>
                    </a:lnTo>
                    <a:lnTo>
                      <a:pt x="66" y="112"/>
                    </a:lnTo>
                    <a:lnTo>
                      <a:pt x="70" y="120"/>
                    </a:lnTo>
                    <a:lnTo>
                      <a:pt x="74" y="129"/>
                    </a:lnTo>
                    <a:lnTo>
                      <a:pt x="77" y="135"/>
                    </a:lnTo>
                    <a:lnTo>
                      <a:pt x="81" y="138"/>
                    </a:lnTo>
                    <a:lnTo>
                      <a:pt x="84" y="141"/>
                    </a:lnTo>
                    <a:lnTo>
                      <a:pt x="88" y="148"/>
                    </a:lnTo>
                    <a:lnTo>
                      <a:pt x="93" y="158"/>
                    </a:lnTo>
                    <a:lnTo>
                      <a:pt x="98" y="168"/>
                    </a:lnTo>
                    <a:lnTo>
                      <a:pt x="104" y="178"/>
                    </a:lnTo>
                    <a:lnTo>
                      <a:pt x="107" y="186"/>
                    </a:lnTo>
                    <a:lnTo>
                      <a:pt x="111" y="192"/>
                    </a:lnTo>
                    <a:lnTo>
                      <a:pt x="112" y="195"/>
                    </a:lnTo>
                    <a:lnTo>
                      <a:pt x="113" y="195"/>
                    </a:lnTo>
                    <a:lnTo>
                      <a:pt x="114" y="194"/>
                    </a:lnTo>
                    <a:lnTo>
                      <a:pt x="117" y="194"/>
                    </a:lnTo>
                    <a:lnTo>
                      <a:pt x="121" y="192"/>
                    </a:lnTo>
                    <a:lnTo>
                      <a:pt x="125" y="192"/>
                    </a:lnTo>
                    <a:lnTo>
                      <a:pt x="128" y="192"/>
                    </a:lnTo>
                    <a:lnTo>
                      <a:pt x="133" y="192"/>
                    </a:lnTo>
                    <a:lnTo>
                      <a:pt x="135" y="194"/>
                    </a:lnTo>
                    <a:lnTo>
                      <a:pt x="138" y="195"/>
                    </a:lnTo>
                    <a:lnTo>
                      <a:pt x="143" y="197"/>
                    </a:lnTo>
                    <a:lnTo>
                      <a:pt x="148" y="199"/>
                    </a:lnTo>
                    <a:lnTo>
                      <a:pt x="153" y="202"/>
                    </a:lnTo>
                    <a:lnTo>
                      <a:pt x="158" y="206"/>
                    </a:lnTo>
                    <a:lnTo>
                      <a:pt x="162" y="209"/>
                    </a:lnTo>
                    <a:lnTo>
                      <a:pt x="166" y="212"/>
                    </a:lnTo>
                    <a:lnTo>
                      <a:pt x="169" y="216"/>
                    </a:lnTo>
                    <a:lnTo>
                      <a:pt x="167" y="218"/>
                    </a:lnTo>
                    <a:lnTo>
                      <a:pt x="166" y="220"/>
                    </a:lnTo>
                    <a:lnTo>
                      <a:pt x="162" y="221"/>
                    </a:lnTo>
                    <a:lnTo>
                      <a:pt x="157" y="222"/>
                    </a:lnTo>
                    <a:lnTo>
                      <a:pt x="151" y="224"/>
                    </a:lnTo>
                    <a:lnTo>
                      <a:pt x="145" y="224"/>
                    </a:lnTo>
                    <a:lnTo>
                      <a:pt x="138" y="224"/>
                    </a:lnTo>
                    <a:lnTo>
                      <a:pt x="132" y="222"/>
                    </a:lnTo>
                    <a:lnTo>
                      <a:pt x="126" y="221"/>
                    </a:lnTo>
                    <a:lnTo>
                      <a:pt x="122" y="220"/>
                    </a:lnTo>
                    <a:lnTo>
                      <a:pt x="118" y="219"/>
                    </a:lnTo>
                    <a:lnTo>
                      <a:pt x="116" y="218"/>
                    </a:lnTo>
                    <a:lnTo>
                      <a:pt x="114" y="218"/>
                    </a:lnTo>
                    <a:lnTo>
                      <a:pt x="112" y="217"/>
                    </a:lnTo>
                    <a:lnTo>
                      <a:pt x="111" y="217"/>
                    </a:lnTo>
                    <a:lnTo>
                      <a:pt x="110" y="218"/>
                    </a:lnTo>
                    <a:lnTo>
                      <a:pt x="106" y="217"/>
                    </a:lnTo>
                    <a:lnTo>
                      <a:pt x="101" y="211"/>
                    </a:lnTo>
                    <a:lnTo>
                      <a:pt x="92" y="205"/>
                    </a:lnTo>
                    <a:lnTo>
                      <a:pt x="83" y="196"/>
                    </a:lnTo>
                    <a:lnTo>
                      <a:pt x="73" y="186"/>
                    </a:lnTo>
                    <a:lnTo>
                      <a:pt x="64" y="176"/>
                    </a:lnTo>
                    <a:lnTo>
                      <a:pt x="56" y="168"/>
                    </a:lnTo>
                    <a:lnTo>
                      <a:pt x="51" y="163"/>
                    </a:lnTo>
                    <a:lnTo>
                      <a:pt x="47" y="158"/>
                    </a:lnTo>
                    <a:lnTo>
                      <a:pt x="45" y="154"/>
                    </a:lnTo>
                    <a:lnTo>
                      <a:pt x="43" y="149"/>
                    </a:lnTo>
                    <a:lnTo>
                      <a:pt x="43" y="145"/>
                    </a:lnTo>
                    <a:lnTo>
                      <a:pt x="42" y="139"/>
                    </a:lnTo>
                    <a:lnTo>
                      <a:pt x="41" y="133"/>
                    </a:lnTo>
                    <a:lnTo>
                      <a:pt x="40" y="125"/>
                    </a:lnTo>
                    <a:lnTo>
                      <a:pt x="37" y="115"/>
                    </a:lnTo>
                    <a:lnTo>
                      <a:pt x="33" y="104"/>
                    </a:lnTo>
                    <a:lnTo>
                      <a:pt x="27" y="89"/>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19"/>
                    </a:lnTo>
                  </a:path>
                </a:pathLst>
              </a:custGeom>
              <a:solidFill>
                <a:srgbClr val="4C4C4C"/>
              </a:solidFill>
              <a:ln w="9525" cap="rnd">
                <a:noFill/>
                <a:round/>
                <a:headEnd/>
                <a:tailEnd/>
              </a:ln>
            </p:spPr>
            <p:txBody>
              <a:bodyPr/>
              <a:lstStyle/>
              <a:p>
                <a:endParaRPr lang="zh-CN" altLang="en-US"/>
              </a:p>
            </p:txBody>
          </p:sp>
          <p:sp>
            <p:nvSpPr>
              <p:cNvPr id="15425" name="Freeform 135"/>
              <p:cNvSpPr>
                <a:spLocks/>
              </p:cNvSpPr>
              <p:nvPr/>
            </p:nvSpPr>
            <p:spPr bwMode="auto">
              <a:xfrm>
                <a:off x="4502" y="2589"/>
                <a:ext cx="176" cy="220"/>
              </a:xfrm>
              <a:custGeom>
                <a:avLst/>
                <a:gdLst>
                  <a:gd name="T0" fmla="*/ 46 w 176"/>
                  <a:gd name="T1" fmla="*/ 20 h 220"/>
                  <a:gd name="T2" fmla="*/ 51 w 176"/>
                  <a:gd name="T3" fmla="*/ 31 h 220"/>
                  <a:gd name="T4" fmla="*/ 56 w 176"/>
                  <a:gd name="T5" fmla="*/ 47 h 220"/>
                  <a:gd name="T6" fmla="*/ 61 w 176"/>
                  <a:gd name="T7" fmla="*/ 63 h 220"/>
                  <a:gd name="T8" fmla="*/ 63 w 176"/>
                  <a:gd name="T9" fmla="*/ 77 h 220"/>
                  <a:gd name="T10" fmla="*/ 69 w 176"/>
                  <a:gd name="T11" fmla="*/ 96 h 220"/>
                  <a:gd name="T12" fmla="*/ 76 w 176"/>
                  <a:gd name="T13" fmla="*/ 115 h 220"/>
                  <a:gd name="T14" fmla="*/ 84 w 176"/>
                  <a:gd name="T15" fmla="*/ 130 h 220"/>
                  <a:gd name="T16" fmla="*/ 90 w 176"/>
                  <a:gd name="T17" fmla="*/ 136 h 220"/>
                  <a:gd name="T18" fmla="*/ 100 w 176"/>
                  <a:gd name="T19" fmla="*/ 153 h 220"/>
                  <a:gd name="T20" fmla="*/ 110 w 176"/>
                  <a:gd name="T21" fmla="*/ 173 h 220"/>
                  <a:gd name="T22" fmla="*/ 117 w 176"/>
                  <a:gd name="T23" fmla="*/ 187 h 220"/>
                  <a:gd name="T24" fmla="*/ 119 w 176"/>
                  <a:gd name="T25" fmla="*/ 190 h 220"/>
                  <a:gd name="T26" fmla="*/ 124 w 176"/>
                  <a:gd name="T27" fmla="*/ 188 h 220"/>
                  <a:gd name="T28" fmla="*/ 131 w 176"/>
                  <a:gd name="T29" fmla="*/ 187 h 220"/>
                  <a:gd name="T30" fmla="*/ 139 w 176"/>
                  <a:gd name="T31" fmla="*/ 187 h 220"/>
                  <a:gd name="T32" fmla="*/ 146 w 176"/>
                  <a:gd name="T33" fmla="*/ 190 h 220"/>
                  <a:gd name="T34" fmla="*/ 154 w 176"/>
                  <a:gd name="T35" fmla="*/ 194 h 220"/>
                  <a:gd name="T36" fmla="*/ 164 w 176"/>
                  <a:gd name="T37" fmla="*/ 201 h 220"/>
                  <a:gd name="T38" fmla="*/ 172 w 176"/>
                  <a:gd name="T39" fmla="*/ 207 h 220"/>
                  <a:gd name="T40" fmla="*/ 175 w 176"/>
                  <a:gd name="T41" fmla="*/ 213 h 220"/>
                  <a:gd name="T42" fmla="*/ 169 w 176"/>
                  <a:gd name="T43" fmla="*/ 216 h 220"/>
                  <a:gd name="T44" fmla="*/ 158 w 176"/>
                  <a:gd name="T45" fmla="*/ 219 h 220"/>
                  <a:gd name="T46" fmla="*/ 144 w 176"/>
                  <a:gd name="T47" fmla="*/ 219 h 220"/>
                  <a:gd name="T48" fmla="*/ 133 w 176"/>
                  <a:gd name="T49" fmla="*/ 216 h 220"/>
                  <a:gd name="T50" fmla="*/ 125 w 176"/>
                  <a:gd name="T51" fmla="*/ 214 h 220"/>
                  <a:gd name="T52" fmla="*/ 121 w 176"/>
                  <a:gd name="T53" fmla="*/ 213 h 220"/>
                  <a:gd name="T54" fmla="*/ 118 w 176"/>
                  <a:gd name="T55" fmla="*/ 213 h 220"/>
                  <a:gd name="T56" fmla="*/ 113 w 176"/>
                  <a:gd name="T57" fmla="*/ 212 h 220"/>
                  <a:gd name="T58" fmla="*/ 99 w 176"/>
                  <a:gd name="T59" fmla="*/ 200 h 220"/>
                  <a:gd name="T60" fmla="*/ 80 w 176"/>
                  <a:gd name="T61" fmla="*/ 181 h 220"/>
                  <a:gd name="T62" fmla="*/ 63 w 176"/>
                  <a:gd name="T63" fmla="*/ 163 h 220"/>
                  <a:gd name="T64" fmla="*/ 52 w 176"/>
                  <a:gd name="T65" fmla="*/ 152 h 220"/>
                  <a:gd name="T66" fmla="*/ 40 w 176"/>
                  <a:gd name="T67" fmla="*/ 137 h 220"/>
                  <a:gd name="T68" fmla="*/ 25 w 176"/>
                  <a:gd name="T69" fmla="*/ 118 h 220"/>
                  <a:gd name="T70" fmla="*/ 14 w 176"/>
                  <a:gd name="T71" fmla="*/ 98 h 220"/>
                  <a:gd name="T72" fmla="*/ 7 w 176"/>
                  <a:gd name="T73" fmla="*/ 76 h 220"/>
                  <a:gd name="T74" fmla="*/ 3 w 176"/>
                  <a:gd name="T75" fmla="*/ 52 h 220"/>
                  <a:gd name="T76" fmla="*/ 1 w 176"/>
                  <a:gd name="T77" fmla="*/ 27 h 220"/>
                  <a:gd name="T78" fmla="*/ 0 w 176"/>
                  <a:gd name="T79" fmla="*/ 10 h 220"/>
                  <a:gd name="T80" fmla="*/ 2 w 176"/>
                  <a:gd name="T81" fmla="*/ 1 h 220"/>
                  <a:gd name="T82" fmla="*/ 6 w 176"/>
                  <a:gd name="T83" fmla="*/ 1 h 220"/>
                  <a:gd name="T84" fmla="*/ 11 w 176"/>
                  <a:gd name="T85" fmla="*/ 4 h 220"/>
                  <a:gd name="T86" fmla="*/ 15 w 176"/>
                  <a:gd name="T87" fmla="*/ 6 h 220"/>
                  <a:gd name="T88" fmla="*/ 46 w 176"/>
                  <a:gd name="T89" fmla="*/ 18 h 2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0"/>
                  <a:gd name="T137" fmla="*/ 176 w 176"/>
                  <a:gd name="T138" fmla="*/ 220 h 2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0">
                    <a:moveTo>
                      <a:pt x="46" y="18"/>
                    </a:moveTo>
                    <a:lnTo>
                      <a:pt x="46" y="20"/>
                    </a:lnTo>
                    <a:lnTo>
                      <a:pt x="49" y="24"/>
                    </a:lnTo>
                    <a:lnTo>
                      <a:pt x="51" y="31"/>
                    </a:lnTo>
                    <a:lnTo>
                      <a:pt x="54" y="38"/>
                    </a:lnTo>
                    <a:lnTo>
                      <a:pt x="56" y="47"/>
                    </a:lnTo>
                    <a:lnTo>
                      <a:pt x="59" y="55"/>
                    </a:lnTo>
                    <a:lnTo>
                      <a:pt x="61" y="63"/>
                    </a:lnTo>
                    <a:lnTo>
                      <a:pt x="62" y="71"/>
                    </a:lnTo>
                    <a:lnTo>
                      <a:pt x="63" y="77"/>
                    </a:lnTo>
                    <a:lnTo>
                      <a:pt x="65" y="86"/>
                    </a:lnTo>
                    <a:lnTo>
                      <a:pt x="69" y="96"/>
                    </a:lnTo>
                    <a:lnTo>
                      <a:pt x="72" y="106"/>
                    </a:lnTo>
                    <a:lnTo>
                      <a:pt x="76" y="115"/>
                    </a:lnTo>
                    <a:lnTo>
                      <a:pt x="80" y="124"/>
                    </a:lnTo>
                    <a:lnTo>
                      <a:pt x="84" y="130"/>
                    </a:lnTo>
                    <a:lnTo>
                      <a:pt x="86" y="133"/>
                    </a:lnTo>
                    <a:lnTo>
                      <a:pt x="90" y="136"/>
                    </a:lnTo>
                    <a:lnTo>
                      <a:pt x="94" y="143"/>
                    </a:lnTo>
                    <a:lnTo>
                      <a:pt x="100" y="153"/>
                    </a:lnTo>
                    <a:lnTo>
                      <a:pt x="105" y="163"/>
                    </a:lnTo>
                    <a:lnTo>
                      <a:pt x="110" y="173"/>
                    </a:lnTo>
                    <a:lnTo>
                      <a:pt x="114" y="181"/>
                    </a:lnTo>
                    <a:lnTo>
                      <a:pt x="117" y="187"/>
                    </a:lnTo>
                    <a:lnTo>
                      <a:pt x="119" y="190"/>
                    </a:lnTo>
                    <a:lnTo>
                      <a:pt x="121" y="190"/>
                    </a:lnTo>
                    <a:lnTo>
                      <a:pt x="124" y="188"/>
                    </a:lnTo>
                    <a:lnTo>
                      <a:pt x="128" y="187"/>
                    </a:lnTo>
                    <a:lnTo>
                      <a:pt x="131" y="187"/>
                    </a:lnTo>
                    <a:lnTo>
                      <a:pt x="135" y="187"/>
                    </a:lnTo>
                    <a:lnTo>
                      <a:pt x="139" y="187"/>
                    </a:lnTo>
                    <a:lnTo>
                      <a:pt x="142" y="188"/>
                    </a:lnTo>
                    <a:lnTo>
                      <a:pt x="146" y="190"/>
                    </a:lnTo>
                    <a:lnTo>
                      <a:pt x="150" y="192"/>
                    </a:lnTo>
                    <a:lnTo>
                      <a:pt x="154" y="194"/>
                    </a:lnTo>
                    <a:lnTo>
                      <a:pt x="160" y="197"/>
                    </a:lnTo>
                    <a:lnTo>
                      <a:pt x="164" y="201"/>
                    </a:lnTo>
                    <a:lnTo>
                      <a:pt x="169" y="204"/>
                    </a:lnTo>
                    <a:lnTo>
                      <a:pt x="172" y="207"/>
                    </a:lnTo>
                    <a:lnTo>
                      <a:pt x="175" y="211"/>
                    </a:lnTo>
                    <a:lnTo>
                      <a:pt x="175" y="213"/>
                    </a:lnTo>
                    <a:lnTo>
                      <a:pt x="172" y="215"/>
                    </a:lnTo>
                    <a:lnTo>
                      <a:pt x="169" y="216"/>
                    </a:lnTo>
                    <a:lnTo>
                      <a:pt x="163" y="217"/>
                    </a:lnTo>
                    <a:lnTo>
                      <a:pt x="158" y="219"/>
                    </a:lnTo>
                    <a:lnTo>
                      <a:pt x="151" y="219"/>
                    </a:lnTo>
                    <a:lnTo>
                      <a:pt x="144" y="219"/>
                    </a:lnTo>
                    <a:lnTo>
                      <a:pt x="139" y="217"/>
                    </a:lnTo>
                    <a:lnTo>
                      <a:pt x="133" y="216"/>
                    </a:lnTo>
                    <a:lnTo>
                      <a:pt x="129" y="215"/>
                    </a:lnTo>
                    <a:lnTo>
                      <a:pt x="125" y="214"/>
                    </a:lnTo>
                    <a:lnTo>
                      <a:pt x="123" y="213"/>
                    </a:lnTo>
                    <a:lnTo>
                      <a:pt x="121" y="213"/>
                    </a:lnTo>
                    <a:lnTo>
                      <a:pt x="119" y="212"/>
                    </a:lnTo>
                    <a:lnTo>
                      <a:pt x="118" y="213"/>
                    </a:lnTo>
                    <a:lnTo>
                      <a:pt x="117" y="213"/>
                    </a:lnTo>
                    <a:lnTo>
                      <a:pt x="113" y="212"/>
                    </a:lnTo>
                    <a:lnTo>
                      <a:pt x="107" y="207"/>
                    </a:lnTo>
                    <a:lnTo>
                      <a:pt x="99" y="200"/>
                    </a:lnTo>
                    <a:lnTo>
                      <a:pt x="90" y="191"/>
                    </a:lnTo>
                    <a:lnTo>
                      <a:pt x="80" y="181"/>
                    </a:lnTo>
                    <a:lnTo>
                      <a:pt x="71" y="171"/>
                    </a:lnTo>
                    <a:lnTo>
                      <a:pt x="63" y="163"/>
                    </a:lnTo>
                    <a:lnTo>
                      <a:pt x="57" y="157"/>
                    </a:lnTo>
                    <a:lnTo>
                      <a:pt x="52" y="152"/>
                    </a:lnTo>
                    <a:lnTo>
                      <a:pt x="46" y="145"/>
                    </a:lnTo>
                    <a:lnTo>
                      <a:pt x="40" y="137"/>
                    </a:lnTo>
                    <a:lnTo>
                      <a:pt x="32" y="128"/>
                    </a:lnTo>
                    <a:lnTo>
                      <a:pt x="25" y="118"/>
                    </a:lnTo>
                    <a:lnTo>
                      <a:pt x="18" y="108"/>
                    </a:lnTo>
                    <a:lnTo>
                      <a:pt x="14" y="98"/>
                    </a:lnTo>
                    <a:lnTo>
                      <a:pt x="10" y="87"/>
                    </a:lnTo>
                    <a:lnTo>
                      <a:pt x="7" y="76"/>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15426" name="Freeform 136"/>
              <p:cNvSpPr>
                <a:spLocks/>
              </p:cNvSpPr>
              <p:nvPr/>
            </p:nvSpPr>
            <p:spPr bwMode="auto">
              <a:xfrm>
                <a:off x="4270" y="2943"/>
                <a:ext cx="311" cy="450"/>
              </a:xfrm>
              <a:custGeom>
                <a:avLst/>
                <a:gdLst>
                  <a:gd name="T0" fmla="*/ 310 w 311"/>
                  <a:gd name="T1" fmla="*/ 449 h 450"/>
                  <a:gd name="T2" fmla="*/ 310 w 311"/>
                  <a:gd name="T3" fmla="*/ 147 h 450"/>
                  <a:gd name="T4" fmla="*/ 0 w 311"/>
                  <a:gd name="T5" fmla="*/ 0 h 450"/>
                  <a:gd name="T6" fmla="*/ 0 w 311"/>
                  <a:gd name="T7" fmla="*/ 281 h 450"/>
                  <a:gd name="T8" fmla="*/ 310 w 311"/>
                  <a:gd name="T9" fmla="*/ 449 h 450"/>
                  <a:gd name="T10" fmla="*/ 0 60000 65536"/>
                  <a:gd name="T11" fmla="*/ 0 60000 65536"/>
                  <a:gd name="T12" fmla="*/ 0 60000 65536"/>
                  <a:gd name="T13" fmla="*/ 0 60000 65536"/>
                  <a:gd name="T14" fmla="*/ 0 60000 65536"/>
                  <a:gd name="T15" fmla="*/ 0 w 311"/>
                  <a:gd name="T16" fmla="*/ 0 h 450"/>
                  <a:gd name="T17" fmla="*/ 311 w 311"/>
                  <a:gd name="T18" fmla="*/ 450 h 450"/>
                </a:gdLst>
                <a:ahLst/>
                <a:cxnLst>
                  <a:cxn ang="T10">
                    <a:pos x="T0" y="T1"/>
                  </a:cxn>
                  <a:cxn ang="T11">
                    <a:pos x="T2" y="T3"/>
                  </a:cxn>
                  <a:cxn ang="T12">
                    <a:pos x="T4" y="T5"/>
                  </a:cxn>
                  <a:cxn ang="T13">
                    <a:pos x="T6" y="T7"/>
                  </a:cxn>
                  <a:cxn ang="T14">
                    <a:pos x="T8" y="T9"/>
                  </a:cxn>
                </a:cxnLst>
                <a:rect l="T15" t="T16" r="T17" b="T18"/>
                <a:pathLst>
                  <a:path w="311" h="450">
                    <a:moveTo>
                      <a:pt x="310" y="449"/>
                    </a:moveTo>
                    <a:lnTo>
                      <a:pt x="310" y="147"/>
                    </a:lnTo>
                    <a:lnTo>
                      <a:pt x="0" y="0"/>
                    </a:lnTo>
                    <a:lnTo>
                      <a:pt x="0" y="281"/>
                    </a:lnTo>
                    <a:lnTo>
                      <a:pt x="310" y="449"/>
                    </a:lnTo>
                  </a:path>
                </a:pathLst>
              </a:custGeom>
              <a:solidFill>
                <a:srgbClr val="CC9900"/>
              </a:solidFill>
              <a:ln w="9525" cap="rnd">
                <a:noFill/>
                <a:round/>
                <a:headEnd/>
                <a:tailEnd/>
              </a:ln>
            </p:spPr>
            <p:txBody>
              <a:bodyPr/>
              <a:lstStyle/>
              <a:p>
                <a:endParaRPr lang="zh-CN" altLang="en-US"/>
              </a:p>
            </p:txBody>
          </p:sp>
          <p:sp>
            <p:nvSpPr>
              <p:cNvPr id="15427" name="Freeform 137"/>
              <p:cNvSpPr>
                <a:spLocks/>
              </p:cNvSpPr>
              <p:nvPr/>
            </p:nvSpPr>
            <p:spPr bwMode="auto">
              <a:xfrm>
                <a:off x="4483" y="2784"/>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15428" name="Freeform 138"/>
              <p:cNvSpPr>
                <a:spLocks/>
              </p:cNvSpPr>
              <p:nvPr/>
            </p:nvSpPr>
            <p:spPr bwMode="auto">
              <a:xfrm>
                <a:off x="4373" y="2568"/>
                <a:ext cx="277" cy="278"/>
              </a:xfrm>
              <a:custGeom>
                <a:avLst/>
                <a:gdLst>
                  <a:gd name="T0" fmla="*/ 57 w 277"/>
                  <a:gd name="T1" fmla="*/ 26 h 278"/>
                  <a:gd name="T2" fmla="*/ 65 w 277"/>
                  <a:gd name="T3" fmla="*/ 44 h 278"/>
                  <a:gd name="T4" fmla="*/ 77 w 277"/>
                  <a:gd name="T5" fmla="*/ 70 h 278"/>
                  <a:gd name="T6" fmla="*/ 88 w 277"/>
                  <a:gd name="T7" fmla="*/ 97 h 278"/>
                  <a:gd name="T8" fmla="*/ 95 w 277"/>
                  <a:gd name="T9" fmla="*/ 115 h 278"/>
                  <a:gd name="T10" fmla="*/ 101 w 277"/>
                  <a:gd name="T11" fmla="*/ 135 h 278"/>
                  <a:gd name="T12" fmla="*/ 110 w 277"/>
                  <a:gd name="T13" fmla="*/ 155 h 278"/>
                  <a:gd name="T14" fmla="*/ 118 w 277"/>
                  <a:gd name="T15" fmla="*/ 168 h 278"/>
                  <a:gd name="T16" fmla="*/ 129 w 277"/>
                  <a:gd name="T17" fmla="*/ 175 h 278"/>
                  <a:gd name="T18" fmla="*/ 156 w 277"/>
                  <a:gd name="T19" fmla="*/ 193 h 278"/>
                  <a:gd name="T20" fmla="*/ 187 w 277"/>
                  <a:gd name="T21" fmla="*/ 219 h 278"/>
                  <a:gd name="T22" fmla="*/ 209 w 277"/>
                  <a:gd name="T23" fmla="*/ 238 h 278"/>
                  <a:gd name="T24" fmla="*/ 213 w 277"/>
                  <a:gd name="T25" fmla="*/ 240 h 278"/>
                  <a:gd name="T26" fmla="*/ 218 w 277"/>
                  <a:gd name="T27" fmla="*/ 239 h 278"/>
                  <a:gd name="T28" fmla="*/ 223 w 277"/>
                  <a:gd name="T29" fmla="*/ 239 h 278"/>
                  <a:gd name="T30" fmla="*/ 231 w 277"/>
                  <a:gd name="T31" fmla="*/ 239 h 278"/>
                  <a:gd name="T32" fmla="*/ 240 w 277"/>
                  <a:gd name="T33" fmla="*/ 242 h 278"/>
                  <a:gd name="T34" fmla="*/ 251 w 277"/>
                  <a:gd name="T35" fmla="*/ 248 h 278"/>
                  <a:gd name="T36" fmla="*/ 263 w 277"/>
                  <a:gd name="T37" fmla="*/ 255 h 278"/>
                  <a:gd name="T38" fmla="*/ 272 w 277"/>
                  <a:gd name="T39" fmla="*/ 263 h 278"/>
                  <a:gd name="T40" fmla="*/ 276 w 277"/>
                  <a:gd name="T41" fmla="*/ 271 h 278"/>
                  <a:gd name="T42" fmla="*/ 270 w 277"/>
                  <a:gd name="T43" fmla="*/ 275 h 278"/>
                  <a:gd name="T44" fmla="*/ 259 w 277"/>
                  <a:gd name="T45" fmla="*/ 277 h 278"/>
                  <a:gd name="T46" fmla="*/ 244 w 277"/>
                  <a:gd name="T47" fmla="*/ 275 h 278"/>
                  <a:gd name="T48" fmla="*/ 229 w 277"/>
                  <a:gd name="T49" fmla="*/ 271 h 278"/>
                  <a:gd name="T50" fmla="*/ 219 w 277"/>
                  <a:gd name="T51" fmla="*/ 268 h 278"/>
                  <a:gd name="T52" fmla="*/ 212 w 277"/>
                  <a:gd name="T53" fmla="*/ 265 h 278"/>
                  <a:gd name="T54" fmla="*/ 208 w 277"/>
                  <a:gd name="T55" fmla="*/ 264 h 278"/>
                  <a:gd name="T56" fmla="*/ 201 w 277"/>
                  <a:gd name="T57" fmla="*/ 264 h 278"/>
                  <a:gd name="T58" fmla="*/ 182 w 277"/>
                  <a:gd name="T59" fmla="*/ 259 h 278"/>
                  <a:gd name="T60" fmla="*/ 158 w 277"/>
                  <a:gd name="T61" fmla="*/ 248 h 278"/>
                  <a:gd name="T62" fmla="*/ 135 w 277"/>
                  <a:gd name="T63" fmla="*/ 236 h 278"/>
                  <a:gd name="T64" fmla="*/ 118 w 277"/>
                  <a:gd name="T65" fmla="*/ 224 h 278"/>
                  <a:gd name="T66" fmla="*/ 98 w 277"/>
                  <a:gd name="T67" fmla="*/ 207 h 278"/>
                  <a:gd name="T68" fmla="*/ 76 w 277"/>
                  <a:gd name="T69" fmla="*/ 183 h 278"/>
                  <a:gd name="T70" fmla="*/ 57 w 277"/>
                  <a:gd name="T71" fmla="*/ 157 h 278"/>
                  <a:gd name="T72" fmla="*/ 42 w 277"/>
                  <a:gd name="T73" fmla="*/ 128 h 278"/>
                  <a:gd name="T74" fmla="*/ 25 w 277"/>
                  <a:gd name="T75" fmla="*/ 93 h 278"/>
                  <a:gd name="T76" fmla="*/ 11 w 277"/>
                  <a:gd name="T77" fmla="*/ 56 h 278"/>
                  <a:gd name="T78" fmla="*/ 1 w 277"/>
                  <a:gd name="T79" fmla="*/ 28 h 278"/>
                  <a:gd name="T80" fmla="*/ 1 w 277"/>
                  <a:gd name="T81" fmla="*/ 14 h 278"/>
                  <a:gd name="T82" fmla="*/ 3 w 277"/>
                  <a:gd name="T83" fmla="*/ 7 h 278"/>
                  <a:gd name="T84" fmla="*/ 8 w 277"/>
                  <a:gd name="T85" fmla="*/ 4 h 278"/>
                  <a:gd name="T86" fmla="*/ 14 w 277"/>
                  <a:gd name="T87" fmla="*/ 2 h 278"/>
                  <a:gd name="T88" fmla="*/ 55 w 277"/>
                  <a:gd name="T89" fmla="*/ 24 h 2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7"/>
                  <a:gd name="T136" fmla="*/ 0 h 278"/>
                  <a:gd name="T137" fmla="*/ 277 w 277"/>
                  <a:gd name="T138" fmla="*/ 278 h 27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7" h="278">
                    <a:moveTo>
                      <a:pt x="55" y="24"/>
                    </a:moveTo>
                    <a:lnTo>
                      <a:pt x="57" y="26"/>
                    </a:lnTo>
                    <a:lnTo>
                      <a:pt x="60" y="34"/>
                    </a:lnTo>
                    <a:lnTo>
                      <a:pt x="65" y="44"/>
                    </a:lnTo>
                    <a:lnTo>
                      <a:pt x="72" y="57"/>
                    </a:lnTo>
                    <a:lnTo>
                      <a:pt x="77" y="70"/>
                    </a:lnTo>
                    <a:lnTo>
                      <a:pt x="84" y="85"/>
                    </a:lnTo>
                    <a:lnTo>
                      <a:pt x="88" y="97"/>
                    </a:lnTo>
                    <a:lnTo>
                      <a:pt x="93" y="106"/>
                    </a:lnTo>
                    <a:lnTo>
                      <a:pt x="95" y="115"/>
                    </a:lnTo>
                    <a:lnTo>
                      <a:pt x="98" y="125"/>
                    </a:lnTo>
                    <a:lnTo>
                      <a:pt x="101" y="135"/>
                    </a:lnTo>
                    <a:lnTo>
                      <a:pt x="106" y="145"/>
                    </a:lnTo>
                    <a:lnTo>
                      <a:pt x="110" y="155"/>
                    </a:lnTo>
                    <a:lnTo>
                      <a:pt x="115" y="162"/>
                    </a:lnTo>
                    <a:lnTo>
                      <a:pt x="118" y="168"/>
                    </a:lnTo>
                    <a:lnTo>
                      <a:pt x="123" y="170"/>
                    </a:lnTo>
                    <a:lnTo>
                      <a:pt x="129" y="175"/>
                    </a:lnTo>
                    <a:lnTo>
                      <a:pt x="140" y="182"/>
                    </a:lnTo>
                    <a:lnTo>
                      <a:pt x="156" y="193"/>
                    </a:lnTo>
                    <a:lnTo>
                      <a:pt x="171" y="207"/>
                    </a:lnTo>
                    <a:lnTo>
                      <a:pt x="187" y="219"/>
                    </a:lnTo>
                    <a:lnTo>
                      <a:pt x="200" y="230"/>
                    </a:lnTo>
                    <a:lnTo>
                      <a:pt x="209" y="238"/>
                    </a:lnTo>
                    <a:lnTo>
                      <a:pt x="213" y="240"/>
                    </a:lnTo>
                    <a:lnTo>
                      <a:pt x="215" y="240"/>
                    </a:lnTo>
                    <a:lnTo>
                      <a:pt x="218" y="239"/>
                    </a:lnTo>
                    <a:lnTo>
                      <a:pt x="220" y="239"/>
                    </a:lnTo>
                    <a:lnTo>
                      <a:pt x="223" y="239"/>
                    </a:lnTo>
                    <a:lnTo>
                      <a:pt x="228" y="239"/>
                    </a:lnTo>
                    <a:lnTo>
                      <a:pt x="231" y="239"/>
                    </a:lnTo>
                    <a:lnTo>
                      <a:pt x="236" y="240"/>
                    </a:lnTo>
                    <a:lnTo>
                      <a:pt x="240" y="242"/>
                    </a:lnTo>
                    <a:lnTo>
                      <a:pt x="246" y="245"/>
                    </a:lnTo>
                    <a:lnTo>
                      <a:pt x="251" y="248"/>
                    </a:lnTo>
                    <a:lnTo>
                      <a:pt x="258" y="252"/>
                    </a:lnTo>
                    <a:lnTo>
                      <a:pt x="263" y="255"/>
                    </a:lnTo>
                    <a:lnTo>
                      <a:pt x="269" y="260"/>
                    </a:lnTo>
                    <a:lnTo>
                      <a:pt x="272" y="263"/>
                    </a:lnTo>
                    <a:lnTo>
                      <a:pt x="276" y="268"/>
                    </a:lnTo>
                    <a:lnTo>
                      <a:pt x="276" y="271"/>
                    </a:lnTo>
                    <a:lnTo>
                      <a:pt x="273" y="273"/>
                    </a:lnTo>
                    <a:lnTo>
                      <a:pt x="270" y="275"/>
                    </a:lnTo>
                    <a:lnTo>
                      <a:pt x="266" y="277"/>
                    </a:lnTo>
                    <a:lnTo>
                      <a:pt x="259" y="277"/>
                    </a:lnTo>
                    <a:lnTo>
                      <a:pt x="252" y="277"/>
                    </a:lnTo>
                    <a:lnTo>
                      <a:pt x="244" y="275"/>
                    </a:lnTo>
                    <a:lnTo>
                      <a:pt x="237" y="273"/>
                    </a:lnTo>
                    <a:lnTo>
                      <a:pt x="229" y="271"/>
                    </a:lnTo>
                    <a:lnTo>
                      <a:pt x="223" y="269"/>
                    </a:lnTo>
                    <a:lnTo>
                      <a:pt x="219" y="268"/>
                    </a:lnTo>
                    <a:lnTo>
                      <a:pt x="215" y="265"/>
                    </a:lnTo>
                    <a:lnTo>
                      <a:pt x="212" y="265"/>
                    </a:lnTo>
                    <a:lnTo>
                      <a:pt x="209" y="264"/>
                    </a:lnTo>
                    <a:lnTo>
                      <a:pt x="208" y="264"/>
                    </a:lnTo>
                    <a:lnTo>
                      <a:pt x="206" y="265"/>
                    </a:lnTo>
                    <a:lnTo>
                      <a:pt x="201" y="264"/>
                    </a:lnTo>
                    <a:lnTo>
                      <a:pt x="193" y="262"/>
                    </a:lnTo>
                    <a:lnTo>
                      <a:pt x="182" y="259"/>
                    </a:lnTo>
                    <a:lnTo>
                      <a:pt x="171" y="253"/>
                    </a:lnTo>
                    <a:lnTo>
                      <a:pt x="158" y="248"/>
                    </a:lnTo>
                    <a:lnTo>
                      <a:pt x="146" y="241"/>
                    </a:lnTo>
                    <a:lnTo>
                      <a:pt x="135" y="236"/>
                    </a:lnTo>
                    <a:lnTo>
                      <a:pt x="126" y="230"/>
                    </a:lnTo>
                    <a:lnTo>
                      <a:pt x="118" y="224"/>
                    </a:lnTo>
                    <a:lnTo>
                      <a:pt x="109" y="216"/>
                    </a:lnTo>
                    <a:lnTo>
                      <a:pt x="98" y="207"/>
                    </a:lnTo>
                    <a:lnTo>
                      <a:pt x="87" y="196"/>
                    </a:lnTo>
                    <a:lnTo>
                      <a:pt x="76" y="183"/>
                    </a:lnTo>
                    <a:lnTo>
                      <a:pt x="66" y="170"/>
                    </a:lnTo>
                    <a:lnTo>
                      <a:pt x="57" y="157"/>
                    </a:lnTo>
                    <a:lnTo>
                      <a:pt x="49" y="144"/>
                    </a:lnTo>
                    <a:lnTo>
                      <a:pt x="42" y="128"/>
                    </a:lnTo>
                    <a:lnTo>
                      <a:pt x="34" y="111"/>
                    </a:lnTo>
                    <a:lnTo>
                      <a:pt x="25" y="93"/>
                    </a:lnTo>
                    <a:lnTo>
                      <a:pt x="17" y="74"/>
                    </a:lnTo>
                    <a:lnTo>
                      <a:pt x="11" y="56"/>
                    </a:lnTo>
                    <a:lnTo>
                      <a:pt x="5" y="40"/>
                    </a:lnTo>
                    <a:lnTo>
                      <a:pt x="1" y="28"/>
                    </a:lnTo>
                    <a:lnTo>
                      <a:pt x="0" y="19"/>
                    </a:lnTo>
                    <a:lnTo>
                      <a:pt x="1" y="14"/>
                    </a:lnTo>
                    <a:lnTo>
                      <a:pt x="2" y="11"/>
                    </a:lnTo>
                    <a:lnTo>
                      <a:pt x="3" y="7"/>
                    </a:lnTo>
                    <a:lnTo>
                      <a:pt x="5" y="5"/>
                    </a:lnTo>
                    <a:lnTo>
                      <a:pt x="8" y="4"/>
                    </a:lnTo>
                    <a:lnTo>
                      <a:pt x="11" y="3"/>
                    </a:lnTo>
                    <a:lnTo>
                      <a:pt x="14" y="2"/>
                    </a:lnTo>
                    <a:lnTo>
                      <a:pt x="17" y="0"/>
                    </a:lnTo>
                    <a:lnTo>
                      <a:pt x="55" y="24"/>
                    </a:lnTo>
                  </a:path>
                </a:pathLst>
              </a:custGeom>
              <a:solidFill>
                <a:srgbClr val="99FF99"/>
              </a:solidFill>
              <a:ln w="9525" cap="rnd">
                <a:noFill/>
                <a:round/>
                <a:headEnd/>
                <a:tailEnd/>
              </a:ln>
            </p:spPr>
            <p:txBody>
              <a:bodyPr/>
              <a:lstStyle/>
              <a:p>
                <a:endParaRPr lang="zh-CN" altLang="en-US"/>
              </a:p>
            </p:txBody>
          </p:sp>
          <p:sp>
            <p:nvSpPr>
              <p:cNvPr id="15429" name="Freeform 139"/>
              <p:cNvSpPr>
                <a:spLocks/>
              </p:cNvSpPr>
              <p:nvPr/>
            </p:nvSpPr>
            <p:spPr bwMode="auto">
              <a:xfrm>
                <a:off x="4499" y="2587"/>
                <a:ext cx="176" cy="225"/>
              </a:xfrm>
              <a:custGeom>
                <a:avLst/>
                <a:gdLst>
                  <a:gd name="T0" fmla="*/ 47 w 176"/>
                  <a:gd name="T1" fmla="*/ 21 h 225"/>
                  <a:gd name="T2" fmla="*/ 51 w 176"/>
                  <a:gd name="T3" fmla="*/ 33 h 225"/>
                  <a:gd name="T4" fmla="*/ 56 w 176"/>
                  <a:gd name="T5" fmla="*/ 51 h 225"/>
                  <a:gd name="T6" fmla="*/ 61 w 176"/>
                  <a:gd name="T7" fmla="*/ 68 h 225"/>
                  <a:gd name="T8" fmla="*/ 63 w 176"/>
                  <a:gd name="T9" fmla="*/ 82 h 225"/>
                  <a:gd name="T10" fmla="*/ 69 w 176"/>
                  <a:gd name="T11" fmla="*/ 100 h 225"/>
                  <a:gd name="T12" fmla="*/ 76 w 176"/>
                  <a:gd name="T13" fmla="*/ 120 h 225"/>
                  <a:gd name="T14" fmla="*/ 84 w 176"/>
                  <a:gd name="T15" fmla="*/ 135 h 225"/>
                  <a:gd name="T16" fmla="*/ 90 w 176"/>
                  <a:gd name="T17" fmla="*/ 141 h 225"/>
                  <a:gd name="T18" fmla="*/ 100 w 176"/>
                  <a:gd name="T19" fmla="*/ 157 h 225"/>
                  <a:gd name="T20" fmla="*/ 110 w 176"/>
                  <a:gd name="T21" fmla="*/ 177 h 225"/>
                  <a:gd name="T22" fmla="*/ 117 w 176"/>
                  <a:gd name="T23" fmla="*/ 191 h 225"/>
                  <a:gd name="T24" fmla="*/ 119 w 176"/>
                  <a:gd name="T25" fmla="*/ 194 h 225"/>
                  <a:gd name="T26" fmla="*/ 124 w 176"/>
                  <a:gd name="T27" fmla="*/ 192 h 225"/>
                  <a:gd name="T28" fmla="*/ 131 w 176"/>
                  <a:gd name="T29" fmla="*/ 192 h 225"/>
                  <a:gd name="T30" fmla="*/ 139 w 176"/>
                  <a:gd name="T31" fmla="*/ 192 h 225"/>
                  <a:gd name="T32" fmla="*/ 146 w 176"/>
                  <a:gd name="T33" fmla="*/ 195 h 225"/>
                  <a:gd name="T34" fmla="*/ 154 w 176"/>
                  <a:gd name="T35" fmla="*/ 199 h 225"/>
                  <a:gd name="T36" fmla="*/ 164 w 176"/>
                  <a:gd name="T37" fmla="*/ 206 h 225"/>
                  <a:gd name="T38" fmla="*/ 172 w 176"/>
                  <a:gd name="T39" fmla="*/ 212 h 225"/>
                  <a:gd name="T40" fmla="*/ 175 w 176"/>
                  <a:gd name="T41" fmla="*/ 218 h 225"/>
                  <a:gd name="T42" fmla="*/ 169 w 176"/>
                  <a:gd name="T43" fmla="*/ 221 h 225"/>
                  <a:gd name="T44" fmla="*/ 158 w 176"/>
                  <a:gd name="T45" fmla="*/ 224 h 225"/>
                  <a:gd name="T46" fmla="*/ 144 w 176"/>
                  <a:gd name="T47" fmla="*/ 222 h 225"/>
                  <a:gd name="T48" fmla="*/ 133 w 176"/>
                  <a:gd name="T49" fmla="*/ 220 h 225"/>
                  <a:gd name="T50" fmla="*/ 125 w 176"/>
                  <a:gd name="T51" fmla="*/ 218 h 225"/>
                  <a:gd name="T52" fmla="*/ 120 w 176"/>
                  <a:gd name="T53" fmla="*/ 217 h 225"/>
                  <a:gd name="T54" fmla="*/ 118 w 176"/>
                  <a:gd name="T55" fmla="*/ 217 h 225"/>
                  <a:gd name="T56" fmla="*/ 113 w 176"/>
                  <a:gd name="T57" fmla="*/ 216 h 225"/>
                  <a:gd name="T58" fmla="*/ 99 w 176"/>
                  <a:gd name="T59" fmla="*/ 204 h 225"/>
                  <a:gd name="T60" fmla="*/ 80 w 176"/>
                  <a:gd name="T61" fmla="*/ 185 h 225"/>
                  <a:gd name="T62" fmla="*/ 63 w 176"/>
                  <a:gd name="T63" fmla="*/ 168 h 225"/>
                  <a:gd name="T64" fmla="*/ 52 w 176"/>
                  <a:gd name="T65" fmla="*/ 157 h 225"/>
                  <a:gd name="T66" fmla="*/ 39 w 176"/>
                  <a:gd name="T67" fmla="*/ 141 h 225"/>
                  <a:gd name="T68" fmla="*/ 25 w 176"/>
                  <a:gd name="T69" fmla="*/ 124 h 225"/>
                  <a:gd name="T70" fmla="*/ 13 w 176"/>
                  <a:gd name="T71" fmla="*/ 103 h 225"/>
                  <a:gd name="T72" fmla="*/ 7 w 176"/>
                  <a:gd name="T73" fmla="*/ 82 h 225"/>
                  <a:gd name="T74" fmla="*/ 3 w 176"/>
                  <a:gd name="T75" fmla="*/ 56 h 225"/>
                  <a:gd name="T76" fmla="*/ 1 w 176"/>
                  <a:gd name="T77" fmla="*/ 33 h 225"/>
                  <a:gd name="T78" fmla="*/ 1 w 176"/>
                  <a:gd name="T79" fmla="*/ 14 h 225"/>
                  <a:gd name="T80" fmla="*/ 3 w 176"/>
                  <a:gd name="T81" fmla="*/ 5 h 225"/>
                  <a:gd name="T82" fmla="*/ 8 w 176"/>
                  <a:gd name="T83" fmla="*/ 2 h 225"/>
                  <a:gd name="T84" fmla="*/ 15 w 176"/>
                  <a:gd name="T85" fmla="*/ 1 h 225"/>
                  <a:gd name="T86" fmla="*/ 22 w 176"/>
                  <a:gd name="T87" fmla="*/ 1 h 225"/>
                  <a:gd name="T88" fmla="*/ 46 w 176"/>
                  <a:gd name="T89" fmla="*/ 19 h 2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5"/>
                  <a:gd name="T137" fmla="*/ 176 w 176"/>
                  <a:gd name="T138" fmla="*/ 225 h 22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5">
                    <a:moveTo>
                      <a:pt x="46" y="19"/>
                    </a:moveTo>
                    <a:lnTo>
                      <a:pt x="47" y="21"/>
                    </a:lnTo>
                    <a:lnTo>
                      <a:pt x="49" y="26"/>
                    </a:lnTo>
                    <a:lnTo>
                      <a:pt x="51" y="33"/>
                    </a:lnTo>
                    <a:lnTo>
                      <a:pt x="54" y="42"/>
                    </a:lnTo>
                    <a:lnTo>
                      <a:pt x="56" y="51"/>
                    </a:lnTo>
                    <a:lnTo>
                      <a:pt x="59" y="59"/>
                    </a:lnTo>
                    <a:lnTo>
                      <a:pt x="61" y="68"/>
                    </a:lnTo>
                    <a:lnTo>
                      <a:pt x="62" y="75"/>
                    </a:lnTo>
                    <a:lnTo>
                      <a:pt x="63" y="82"/>
                    </a:lnTo>
                    <a:lnTo>
                      <a:pt x="65" y="90"/>
                    </a:lnTo>
                    <a:lnTo>
                      <a:pt x="69" y="100"/>
                    </a:lnTo>
                    <a:lnTo>
                      <a:pt x="72" y="110"/>
                    </a:lnTo>
                    <a:lnTo>
                      <a:pt x="76" y="120"/>
                    </a:lnTo>
                    <a:lnTo>
                      <a:pt x="80" y="128"/>
                    </a:lnTo>
                    <a:lnTo>
                      <a:pt x="84" y="135"/>
                    </a:lnTo>
                    <a:lnTo>
                      <a:pt x="86" y="137"/>
                    </a:lnTo>
                    <a:lnTo>
                      <a:pt x="90" y="141"/>
                    </a:lnTo>
                    <a:lnTo>
                      <a:pt x="94" y="148"/>
                    </a:lnTo>
                    <a:lnTo>
                      <a:pt x="100" y="157"/>
                    </a:lnTo>
                    <a:lnTo>
                      <a:pt x="105" y="167"/>
                    </a:lnTo>
                    <a:lnTo>
                      <a:pt x="110" y="177"/>
                    </a:lnTo>
                    <a:lnTo>
                      <a:pt x="114" y="186"/>
                    </a:lnTo>
                    <a:lnTo>
                      <a:pt x="117" y="191"/>
                    </a:lnTo>
                    <a:lnTo>
                      <a:pt x="118" y="194"/>
                    </a:lnTo>
                    <a:lnTo>
                      <a:pt x="119" y="194"/>
                    </a:lnTo>
                    <a:lnTo>
                      <a:pt x="121" y="194"/>
                    </a:lnTo>
                    <a:lnTo>
                      <a:pt x="124" y="192"/>
                    </a:lnTo>
                    <a:lnTo>
                      <a:pt x="128" y="192"/>
                    </a:lnTo>
                    <a:lnTo>
                      <a:pt x="131" y="192"/>
                    </a:lnTo>
                    <a:lnTo>
                      <a:pt x="135" y="191"/>
                    </a:lnTo>
                    <a:lnTo>
                      <a:pt x="139" y="192"/>
                    </a:lnTo>
                    <a:lnTo>
                      <a:pt x="142" y="192"/>
                    </a:lnTo>
                    <a:lnTo>
                      <a:pt x="146" y="195"/>
                    </a:lnTo>
                    <a:lnTo>
                      <a:pt x="150" y="196"/>
                    </a:lnTo>
                    <a:lnTo>
                      <a:pt x="154" y="199"/>
                    </a:lnTo>
                    <a:lnTo>
                      <a:pt x="160" y="202"/>
                    </a:lnTo>
                    <a:lnTo>
                      <a:pt x="164" y="206"/>
                    </a:lnTo>
                    <a:lnTo>
                      <a:pt x="169" y="209"/>
                    </a:lnTo>
                    <a:lnTo>
                      <a:pt x="172" y="212"/>
                    </a:lnTo>
                    <a:lnTo>
                      <a:pt x="175" y="216"/>
                    </a:lnTo>
                    <a:lnTo>
                      <a:pt x="175" y="218"/>
                    </a:lnTo>
                    <a:lnTo>
                      <a:pt x="172" y="219"/>
                    </a:lnTo>
                    <a:lnTo>
                      <a:pt x="169" y="221"/>
                    </a:lnTo>
                    <a:lnTo>
                      <a:pt x="163" y="222"/>
                    </a:lnTo>
                    <a:lnTo>
                      <a:pt x="158" y="224"/>
                    </a:lnTo>
                    <a:lnTo>
                      <a:pt x="151" y="224"/>
                    </a:lnTo>
                    <a:lnTo>
                      <a:pt x="144" y="222"/>
                    </a:lnTo>
                    <a:lnTo>
                      <a:pt x="139" y="222"/>
                    </a:lnTo>
                    <a:lnTo>
                      <a:pt x="133" y="220"/>
                    </a:lnTo>
                    <a:lnTo>
                      <a:pt x="129" y="219"/>
                    </a:lnTo>
                    <a:lnTo>
                      <a:pt x="125" y="218"/>
                    </a:lnTo>
                    <a:lnTo>
                      <a:pt x="122" y="218"/>
                    </a:lnTo>
                    <a:lnTo>
                      <a:pt x="120" y="217"/>
                    </a:lnTo>
                    <a:lnTo>
                      <a:pt x="119" y="217"/>
                    </a:lnTo>
                    <a:lnTo>
                      <a:pt x="118" y="217"/>
                    </a:lnTo>
                    <a:lnTo>
                      <a:pt x="115" y="218"/>
                    </a:lnTo>
                    <a:lnTo>
                      <a:pt x="113" y="216"/>
                    </a:lnTo>
                    <a:lnTo>
                      <a:pt x="107" y="211"/>
                    </a:lnTo>
                    <a:lnTo>
                      <a:pt x="99" y="204"/>
                    </a:lnTo>
                    <a:lnTo>
                      <a:pt x="90" y="195"/>
                    </a:lnTo>
                    <a:lnTo>
                      <a:pt x="80" y="185"/>
                    </a:lnTo>
                    <a:lnTo>
                      <a:pt x="71" y="176"/>
                    </a:lnTo>
                    <a:lnTo>
                      <a:pt x="63" y="168"/>
                    </a:lnTo>
                    <a:lnTo>
                      <a:pt x="57" y="161"/>
                    </a:lnTo>
                    <a:lnTo>
                      <a:pt x="52" y="157"/>
                    </a:lnTo>
                    <a:lnTo>
                      <a:pt x="46" y="149"/>
                    </a:lnTo>
                    <a:lnTo>
                      <a:pt x="39" y="141"/>
                    </a:lnTo>
                    <a:lnTo>
                      <a:pt x="32" y="133"/>
                    </a:lnTo>
                    <a:lnTo>
                      <a:pt x="25" y="124"/>
                    </a:lnTo>
                    <a:lnTo>
                      <a:pt x="18" y="113"/>
                    </a:lnTo>
                    <a:lnTo>
                      <a:pt x="13" y="103"/>
                    </a:lnTo>
                    <a:lnTo>
                      <a:pt x="10" y="93"/>
                    </a:lnTo>
                    <a:lnTo>
                      <a:pt x="7" y="82"/>
                    </a:lnTo>
                    <a:lnTo>
                      <a:pt x="5" y="69"/>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19"/>
                    </a:lnTo>
                  </a:path>
                </a:pathLst>
              </a:custGeom>
              <a:solidFill>
                <a:srgbClr val="99FF99"/>
              </a:solidFill>
              <a:ln w="9525" cap="rnd">
                <a:noFill/>
                <a:round/>
                <a:headEnd/>
                <a:tailEnd/>
              </a:ln>
            </p:spPr>
            <p:txBody>
              <a:bodyPr/>
              <a:lstStyle/>
              <a:p>
                <a:endParaRPr lang="zh-CN" altLang="en-US"/>
              </a:p>
            </p:txBody>
          </p:sp>
          <p:sp>
            <p:nvSpPr>
              <p:cNvPr id="15430" name="Freeform 140"/>
              <p:cNvSpPr>
                <a:spLocks/>
              </p:cNvSpPr>
              <p:nvPr/>
            </p:nvSpPr>
            <p:spPr bwMode="auto">
              <a:xfrm>
                <a:off x="4622" y="2825"/>
                <a:ext cx="251" cy="121"/>
              </a:xfrm>
              <a:custGeom>
                <a:avLst/>
                <a:gdLst>
                  <a:gd name="T0" fmla="*/ 0 w 251"/>
                  <a:gd name="T1" fmla="*/ 0 h 121"/>
                  <a:gd name="T2" fmla="*/ 0 w 251"/>
                  <a:gd name="T3" fmla="*/ 66 h 121"/>
                  <a:gd name="T4" fmla="*/ 250 w 251"/>
                  <a:gd name="T5" fmla="*/ 120 h 121"/>
                  <a:gd name="T6" fmla="*/ 250 w 251"/>
                  <a:gd name="T7" fmla="*/ 53 h 121"/>
                  <a:gd name="T8" fmla="*/ 0 w 251"/>
                  <a:gd name="T9" fmla="*/ 0 h 121"/>
                  <a:gd name="T10" fmla="*/ 0 60000 65536"/>
                  <a:gd name="T11" fmla="*/ 0 60000 65536"/>
                  <a:gd name="T12" fmla="*/ 0 60000 65536"/>
                  <a:gd name="T13" fmla="*/ 0 60000 65536"/>
                  <a:gd name="T14" fmla="*/ 0 60000 65536"/>
                  <a:gd name="T15" fmla="*/ 0 w 251"/>
                  <a:gd name="T16" fmla="*/ 0 h 121"/>
                  <a:gd name="T17" fmla="*/ 251 w 251"/>
                  <a:gd name="T18" fmla="*/ 121 h 121"/>
                </a:gdLst>
                <a:ahLst/>
                <a:cxnLst>
                  <a:cxn ang="T10">
                    <a:pos x="T0" y="T1"/>
                  </a:cxn>
                  <a:cxn ang="T11">
                    <a:pos x="T2" y="T3"/>
                  </a:cxn>
                  <a:cxn ang="T12">
                    <a:pos x="T4" y="T5"/>
                  </a:cxn>
                  <a:cxn ang="T13">
                    <a:pos x="T6" y="T7"/>
                  </a:cxn>
                  <a:cxn ang="T14">
                    <a:pos x="T8" y="T9"/>
                  </a:cxn>
                </a:cxnLst>
                <a:rect l="T15" t="T16" r="T17" b="T18"/>
                <a:pathLst>
                  <a:path w="251" h="121">
                    <a:moveTo>
                      <a:pt x="0" y="0"/>
                    </a:moveTo>
                    <a:lnTo>
                      <a:pt x="0" y="66"/>
                    </a:lnTo>
                    <a:lnTo>
                      <a:pt x="250" y="120"/>
                    </a:lnTo>
                    <a:lnTo>
                      <a:pt x="250" y="53"/>
                    </a:lnTo>
                    <a:lnTo>
                      <a:pt x="0" y="0"/>
                    </a:lnTo>
                  </a:path>
                </a:pathLst>
              </a:custGeom>
              <a:solidFill>
                <a:srgbClr val="B2B2B2"/>
              </a:solidFill>
              <a:ln w="9525" cap="rnd">
                <a:noFill/>
                <a:round/>
                <a:headEnd/>
                <a:tailEnd/>
              </a:ln>
            </p:spPr>
            <p:txBody>
              <a:bodyPr/>
              <a:lstStyle/>
              <a:p>
                <a:endParaRPr lang="zh-CN" altLang="en-US"/>
              </a:p>
            </p:txBody>
          </p:sp>
          <p:sp>
            <p:nvSpPr>
              <p:cNvPr id="15431" name="Freeform 141"/>
              <p:cNvSpPr>
                <a:spLocks/>
              </p:cNvSpPr>
              <p:nvPr/>
            </p:nvSpPr>
            <p:spPr bwMode="auto">
              <a:xfrm>
                <a:off x="4872" y="2817"/>
                <a:ext cx="76" cy="129"/>
              </a:xfrm>
              <a:custGeom>
                <a:avLst/>
                <a:gdLst>
                  <a:gd name="T0" fmla="*/ 0 w 76"/>
                  <a:gd name="T1" fmla="*/ 62 h 129"/>
                  <a:gd name="T2" fmla="*/ 0 w 76"/>
                  <a:gd name="T3" fmla="*/ 128 h 129"/>
                  <a:gd name="T4" fmla="*/ 75 w 76"/>
                  <a:gd name="T5" fmla="*/ 56 h 129"/>
                  <a:gd name="T6" fmla="*/ 75 w 76"/>
                  <a:gd name="T7" fmla="*/ 0 h 129"/>
                  <a:gd name="T8" fmla="*/ 0 w 76"/>
                  <a:gd name="T9" fmla="*/ 62 h 129"/>
                  <a:gd name="T10" fmla="*/ 0 60000 65536"/>
                  <a:gd name="T11" fmla="*/ 0 60000 65536"/>
                  <a:gd name="T12" fmla="*/ 0 60000 65536"/>
                  <a:gd name="T13" fmla="*/ 0 60000 65536"/>
                  <a:gd name="T14" fmla="*/ 0 60000 65536"/>
                  <a:gd name="T15" fmla="*/ 0 w 76"/>
                  <a:gd name="T16" fmla="*/ 0 h 129"/>
                  <a:gd name="T17" fmla="*/ 76 w 76"/>
                  <a:gd name="T18" fmla="*/ 129 h 129"/>
                </a:gdLst>
                <a:ahLst/>
                <a:cxnLst>
                  <a:cxn ang="T10">
                    <a:pos x="T0" y="T1"/>
                  </a:cxn>
                  <a:cxn ang="T11">
                    <a:pos x="T2" y="T3"/>
                  </a:cxn>
                  <a:cxn ang="T12">
                    <a:pos x="T4" y="T5"/>
                  </a:cxn>
                  <a:cxn ang="T13">
                    <a:pos x="T6" y="T7"/>
                  </a:cxn>
                  <a:cxn ang="T14">
                    <a:pos x="T8" y="T9"/>
                  </a:cxn>
                </a:cxnLst>
                <a:rect l="T15" t="T16" r="T17" b="T18"/>
                <a:pathLst>
                  <a:path w="76" h="129">
                    <a:moveTo>
                      <a:pt x="0" y="62"/>
                    </a:moveTo>
                    <a:lnTo>
                      <a:pt x="0" y="128"/>
                    </a:lnTo>
                    <a:lnTo>
                      <a:pt x="75" y="56"/>
                    </a:lnTo>
                    <a:lnTo>
                      <a:pt x="75" y="0"/>
                    </a:lnTo>
                    <a:lnTo>
                      <a:pt x="0" y="62"/>
                    </a:lnTo>
                  </a:path>
                </a:pathLst>
              </a:custGeom>
              <a:solidFill>
                <a:srgbClr val="7F7F7F"/>
              </a:solidFill>
              <a:ln w="9525" cap="rnd">
                <a:noFill/>
                <a:round/>
                <a:headEnd/>
                <a:tailEnd/>
              </a:ln>
            </p:spPr>
            <p:txBody>
              <a:bodyPr/>
              <a:lstStyle/>
              <a:p>
                <a:endParaRPr lang="zh-CN" altLang="en-US"/>
              </a:p>
            </p:txBody>
          </p:sp>
          <p:sp>
            <p:nvSpPr>
              <p:cNvPr id="15432" name="Freeform 142"/>
              <p:cNvSpPr>
                <a:spLocks/>
              </p:cNvSpPr>
              <p:nvPr/>
            </p:nvSpPr>
            <p:spPr bwMode="auto">
              <a:xfrm>
                <a:off x="4622" y="2765"/>
                <a:ext cx="325" cy="114"/>
              </a:xfrm>
              <a:custGeom>
                <a:avLst/>
                <a:gdLst>
                  <a:gd name="T0" fmla="*/ 103 w 325"/>
                  <a:gd name="T1" fmla="*/ 0 h 114"/>
                  <a:gd name="T2" fmla="*/ 0 w 325"/>
                  <a:gd name="T3" fmla="*/ 60 h 114"/>
                  <a:gd name="T4" fmla="*/ 248 w 325"/>
                  <a:gd name="T5" fmla="*/ 113 h 114"/>
                  <a:gd name="T6" fmla="*/ 324 w 325"/>
                  <a:gd name="T7" fmla="*/ 51 h 114"/>
                  <a:gd name="T8" fmla="*/ 103 w 325"/>
                  <a:gd name="T9" fmla="*/ 0 h 114"/>
                  <a:gd name="T10" fmla="*/ 0 60000 65536"/>
                  <a:gd name="T11" fmla="*/ 0 60000 65536"/>
                  <a:gd name="T12" fmla="*/ 0 60000 65536"/>
                  <a:gd name="T13" fmla="*/ 0 60000 65536"/>
                  <a:gd name="T14" fmla="*/ 0 60000 65536"/>
                  <a:gd name="T15" fmla="*/ 0 w 325"/>
                  <a:gd name="T16" fmla="*/ 0 h 114"/>
                  <a:gd name="T17" fmla="*/ 325 w 325"/>
                  <a:gd name="T18" fmla="*/ 114 h 114"/>
                </a:gdLst>
                <a:ahLst/>
                <a:cxnLst>
                  <a:cxn ang="T10">
                    <a:pos x="T0" y="T1"/>
                  </a:cxn>
                  <a:cxn ang="T11">
                    <a:pos x="T2" y="T3"/>
                  </a:cxn>
                  <a:cxn ang="T12">
                    <a:pos x="T4" y="T5"/>
                  </a:cxn>
                  <a:cxn ang="T13">
                    <a:pos x="T6" y="T7"/>
                  </a:cxn>
                  <a:cxn ang="T14">
                    <a:pos x="T8" y="T9"/>
                  </a:cxn>
                </a:cxnLst>
                <a:rect l="T15" t="T16" r="T17" b="T18"/>
                <a:pathLst>
                  <a:path w="325" h="114">
                    <a:moveTo>
                      <a:pt x="103" y="0"/>
                    </a:moveTo>
                    <a:lnTo>
                      <a:pt x="0" y="60"/>
                    </a:lnTo>
                    <a:lnTo>
                      <a:pt x="248" y="113"/>
                    </a:lnTo>
                    <a:lnTo>
                      <a:pt x="324" y="51"/>
                    </a:lnTo>
                    <a:lnTo>
                      <a:pt x="103" y="0"/>
                    </a:lnTo>
                  </a:path>
                </a:pathLst>
              </a:custGeom>
              <a:solidFill>
                <a:srgbClr val="E5E5E5"/>
              </a:solidFill>
              <a:ln w="9525" cap="rnd">
                <a:noFill/>
                <a:round/>
                <a:headEnd/>
                <a:tailEnd/>
              </a:ln>
            </p:spPr>
            <p:txBody>
              <a:bodyPr/>
              <a:lstStyle/>
              <a:p>
                <a:endParaRPr lang="zh-CN" altLang="en-US"/>
              </a:p>
            </p:txBody>
          </p:sp>
          <p:sp>
            <p:nvSpPr>
              <p:cNvPr id="15433" name="Freeform 143"/>
              <p:cNvSpPr>
                <a:spLocks/>
              </p:cNvSpPr>
              <p:nvPr/>
            </p:nvSpPr>
            <p:spPr bwMode="auto">
              <a:xfrm>
                <a:off x="4667" y="2612"/>
                <a:ext cx="40" cy="173"/>
              </a:xfrm>
              <a:custGeom>
                <a:avLst/>
                <a:gdLst>
                  <a:gd name="T0" fmla="*/ 39 w 40"/>
                  <a:gd name="T1" fmla="*/ 0 h 173"/>
                  <a:gd name="T2" fmla="*/ 37 w 40"/>
                  <a:gd name="T3" fmla="*/ 1 h 173"/>
                  <a:gd name="T4" fmla="*/ 35 w 40"/>
                  <a:gd name="T5" fmla="*/ 4 h 173"/>
                  <a:gd name="T6" fmla="*/ 32 w 40"/>
                  <a:gd name="T7" fmla="*/ 8 h 173"/>
                  <a:gd name="T8" fmla="*/ 27 w 40"/>
                  <a:gd name="T9" fmla="*/ 16 h 173"/>
                  <a:gd name="T10" fmla="*/ 22 w 40"/>
                  <a:gd name="T11" fmla="*/ 27 h 173"/>
                  <a:gd name="T12" fmla="*/ 17 w 40"/>
                  <a:gd name="T13" fmla="*/ 40 h 173"/>
                  <a:gd name="T14" fmla="*/ 12 w 40"/>
                  <a:gd name="T15" fmla="*/ 57 h 173"/>
                  <a:gd name="T16" fmla="*/ 7 w 40"/>
                  <a:gd name="T17" fmla="*/ 78 h 173"/>
                  <a:gd name="T18" fmla="*/ 3 w 40"/>
                  <a:gd name="T19" fmla="*/ 99 h 173"/>
                  <a:gd name="T20" fmla="*/ 1 w 40"/>
                  <a:gd name="T21" fmla="*/ 117 h 173"/>
                  <a:gd name="T22" fmla="*/ 0 w 40"/>
                  <a:gd name="T23" fmla="*/ 134 h 173"/>
                  <a:gd name="T24" fmla="*/ 1 w 40"/>
                  <a:gd name="T25" fmla="*/ 147 h 173"/>
                  <a:gd name="T26" fmla="*/ 1 w 40"/>
                  <a:gd name="T27" fmla="*/ 158 h 173"/>
                  <a:gd name="T28" fmla="*/ 2 w 40"/>
                  <a:gd name="T29" fmla="*/ 166 h 173"/>
                  <a:gd name="T30" fmla="*/ 3 w 40"/>
                  <a:gd name="T31" fmla="*/ 170 h 173"/>
                  <a:gd name="T32" fmla="*/ 3 w 40"/>
                  <a:gd name="T33" fmla="*/ 172 h 173"/>
                  <a:gd name="T34" fmla="*/ 39 w 40"/>
                  <a:gd name="T35" fmla="*/ 0 h 17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3"/>
                  <a:gd name="T56" fmla="*/ 40 w 40"/>
                  <a:gd name="T57" fmla="*/ 173 h 17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3">
                    <a:moveTo>
                      <a:pt x="39" y="0"/>
                    </a:moveTo>
                    <a:lnTo>
                      <a:pt x="37" y="1"/>
                    </a:lnTo>
                    <a:lnTo>
                      <a:pt x="35" y="4"/>
                    </a:lnTo>
                    <a:lnTo>
                      <a:pt x="32" y="8"/>
                    </a:lnTo>
                    <a:lnTo>
                      <a:pt x="27" y="16"/>
                    </a:lnTo>
                    <a:lnTo>
                      <a:pt x="22" y="27"/>
                    </a:lnTo>
                    <a:lnTo>
                      <a:pt x="17" y="40"/>
                    </a:lnTo>
                    <a:lnTo>
                      <a:pt x="12" y="57"/>
                    </a:lnTo>
                    <a:lnTo>
                      <a:pt x="7" y="78"/>
                    </a:lnTo>
                    <a:lnTo>
                      <a:pt x="3" y="99"/>
                    </a:lnTo>
                    <a:lnTo>
                      <a:pt x="1" y="117"/>
                    </a:lnTo>
                    <a:lnTo>
                      <a:pt x="0" y="134"/>
                    </a:lnTo>
                    <a:lnTo>
                      <a:pt x="1" y="147"/>
                    </a:lnTo>
                    <a:lnTo>
                      <a:pt x="1" y="158"/>
                    </a:lnTo>
                    <a:lnTo>
                      <a:pt x="2" y="166"/>
                    </a:lnTo>
                    <a:lnTo>
                      <a:pt x="3" y="170"/>
                    </a:lnTo>
                    <a:lnTo>
                      <a:pt x="3" y="172"/>
                    </a:lnTo>
                    <a:lnTo>
                      <a:pt x="39" y="0"/>
                    </a:lnTo>
                  </a:path>
                </a:pathLst>
              </a:custGeom>
              <a:solidFill>
                <a:srgbClr val="000000"/>
              </a:solidFill>
              <a:ln w="9525" cap="rnd">
                <a:noFill/>
                <a:round/>
                <a:headEnd/>
                <a:tailEnd/>
              </a:ln>
            </p:spPr>
            <p:txBody>
              <a:bodyPr/>
              <a:lstStyle/>
              <a:p>
                <a:endParaRPr lang="zh-CN" altLang="en-US"/>
              </a:p>
            </p:txBody>
          </p:sp>
          <p:sp>
            <p:nvSpPr>
              <p:cNvPr id="15434" name="Freeform 144"/>
              <p:cNvSpPr>
                <a:spLocks/>
              </p:cNvSpPr>
              <p:nvPr/>
            </p:nvSpPr>
            <p:spPr bwMode="auto">
              <a:xfrm>
                <a:off x="4705" y="2692"/>
                <a:ext cx="152" cy="152"/>
              </a:xfrm>
              <a:custGeom>
                <a:avLst/>
                <a:gdLst>
                  <a:gd name="T0" fmla="*/ 75 w 152"/>
                  <a:gd name="T1" fmla="*/ 151 h 152"/>
                  <a:gd name="T2" fmla="*/ 91 w 152"/>
                  <a:gd name="T3" fmla="*/ 151 h 152"/>
                  <a:gd name="T4" fmla="*/ 105 w 152"/>
                  <a:gd name="T5" fmla="*/ 147 h 152"/>
                  <a:gd name="T6" fmla="*/ 117 w 152"/>
                  <a:gd name="T7" fmla="*/ 142 h 152"/>
                  <a:gd name="T8" fmla="*/ 128 w 152"/>
                  <a:gd name="T9" fmla="*/ 133 h 152"/>
                  <a:gd name="T10" fmla="*/ 137 w 152"/>
                  <a:gd name="T11" fmla="*/ 123 h 152"/>
                  <a:gd name="T12" fmla="*/ 145 w 152"/>
                  <a:gd name="T13" fmla="*/ 111 h 152"/>
                  <a:gd name="T14" fmla="*/ 149 w 152"/>
                  <a:gd name="T15" fmla="*/ 96 h 152"/>
                  <a:gd name="T16" fmla="*/ 151 w 152"/>
                  <a:gd name="T17" fmla="*/ 82 h 152"/>
                  <a:gd name="T18" fmla="*/ 149 w 152"/>
                  <a:gd name="T19" fmla="*/ 66 h 152"/>
                  <a:gd name="T20" fmla="*/ 145 w 152"/>
                  <a:gd name="T21" fmla="*/ 52 h 152"/>
                  <a:gd name="T22" fmla="*/ 137 w 152"/>
                  <a:gd name="T23" fmla="*/ 38 h 152"/>
                  <a:gd name="T24" fmla="*/ 128 w 152"/>
                  <a:gd name="T25" fmla="*/ 26 h 152"/>
                  <a:gd name="T26" fmla="*/ 117 w 152"/>
                  <a:gd name="T27" fmla="*/ 16 h 152"/>
                  <a:gd name="T28" fmla="*/ 105 w 152"/>
                  <a:gd name="T29" fmla="*/ 8 h 152"/>
                  <a:gd name="T30" fmla="*/ 91 w 152"/>
                  <a:gd name="T31" fmla="*/ 3 h 152"/>
                  <a:gd name="T32" fmla="*/ 75 w 152"/>
                  <a:gd name="T33" fmla="*/ 0 h 152"/>
                  <a:gd name="T34" fmla="*/ 59 w 152"/>
                  <a:gd name="T35" fmla="*/ 0 h 152"/>
                  <a:gd name="T36" fmla="*/ 46 w 152"/>
                  <a:gd name="T37" fmla="*/ 3 h 152"/>
                  <a:gd name="T38" fmla="*/ 33 w 152"/>
                  <a:gd name="T39" fmla="*/ 8 h 152"/>
                  <a:gd name="T40" fmla="*/ 22 w 152"/>
                  <a:gd name="T41" fmla="*/ 17 h 152"/>
                  <a:gd name="T42" fmla="*/ 13 w 152"/>
                  <a:gd name="T43" fmla="*/ 27 h 152"/>
                  <a:gd name="T44" fmla="*/ 6 w 152"/>
                  <a:gd name="T45" fmla="*/ 39 h 152"/>
                  <a:gd name="T46" fmla="*/ 2 w 152"/>
                  <a:gd name="T47" fmla="*/ 54 h 152"/>
                  <a:gd name="T48" fmla="*/ 0 w 152"/>
                  <a:gd name="T49" fmla="*/ 68 h 152"/>
                  <a:gd name="T50" fmla="*/ 2 w 152"/>
                  <a:gd name="T51" fmla="*/ 84 h 152"/>
                  <a:gd name="T52" fmla="*/ 6 w 152"/>
                  <a:gd name="T53" fmla="*/ 98 h 152"/>
                  <a:gd name="T54" fmla="*/ 13 w 152"/>
                  <a:gd name="T55" fmla="*/ 112 h 152"/>
                  <a:gd name="T56" fmla="*/ 22 w 152"/>
                  <a:gd name="T57" fmla="*/ 124 h 152"/>
                  <a:gd name="T58" fmla="*/ 33 w 152"/>
                  <a:gd name="T59" fmla="*/ 134 h 152"/>
                  <a:gd name="T60" fmla="*/ 46 w 152"/>
                  <a:gd name="T61" fmla="*/ 142 h 152"/>
                  <a:gd name="T62" fmla="*/ 59 w 152"/>
                  <a:gd name="T63" fmla="*/ 147 h 152"/>
                  <a:gd name="T64" fmla="*/ 75 w 152"/>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2"/>
                  <a:gd name="T101" fmla="*/ 152 w 152"/>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2">
                    <a:moveTo>
                      <a:pt x="75" y="151"/>
                    </a:moveTo>
                    <a:lnTo>
                      <a:pt x="91" y="151"/>
                    </a:lnTo>
                    <a:lnTo>
                      <a:pt x="105" y="147"/>
                    </a:lnTo>
                    <a:lnTo>
                      <a:pt x="117" y="142"/>
                    </a:lnTo>
                    <a:lnTo>
                      <a:pt x="128" y="133"/>
                    </a:lnTo>
                    <a:lnTo>
                      <a:pt x="137" y="123"/>
                    </a:lnTo>
                    <a:lnTo>
                      <a:pt x="145" y="111"/>
                    </a:lnTo>
                    <a:lnTo>
                      <a:pt x="149" y="96"/>
                    </a:lnTo>
                    <a:lnTo>
                      <a:pt x="151" y="82"/>
                    </a:lnTo>
                    <a:lnTo>
                      <a:pt x="149" y="66"/>
                    </a:lnTo>
                    <a:lnTo>
                      <a:pt x="145" y="52"/>
                    </a:lnTo>
                    <a:lnTo>
                      <a:pt x="137" y="38"/>
                    </a:lnTo>
                    <a:lnTo>
                      <a:pt x="128" y="26"/>
                    </a:lnTo>
                    <a:lnTo>
                      <a:pt x="117" y="16"/>
                    </a:lnTo>
                    <a:lnTo>
                      <a:pt x="105" y="8"/>
                    </a:lnTo>
                    <a:lnTo>
                      <a:pt x="91" y="3"/>
                    </a:lnTo>
                    <a:lnTo>
                      <a:pt x="75" y="0"/>
                    </a:lnTo>
                    <a:lnTo>
                      <a:pt x="59"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59" y="147"/>
                    </a:lnTo>
                    <a:lnTo>
                      <a:pt x="75" y="151"/>
                    </a:lnTo>
                  </a:path>
                </a:pathLst>
              </a:custGeom>
              <a:solidFill>
                <a:srgbClr val="4C4C4C"/>
              </a:solidFill>
              <a:ln w="9525" cap="rnd">
                <a:noFill/>
                <a:round/>
                <a:headEnd/>
                <a:tailEnd/>
              </a:ln>
            </p:spPr>
            <p:txBody>
              <a:bodyPr/>
              <a:lstStyle/>
              <a:p>
                <a:endParaRPr lang="zh-CN" altLang="en-US"/>
              </a:p>
            </p:txBody>
          </p:sp>
          <p:sp>
            <p:nvSpPr>
              <p:cNvPr id="15435" name="Freeform 145"/>
              <p:cNvSpPr>
                <a:spLocks/>
              </p:cNvSpPr>
              <p:nvPr/>
            </p:nvSpPr>
            <p:spPr bwMode="auto">
              <a:xfrm>
                <a:off x="4662" y="2592"/>
                <a:ext cx="214" cy="247"/>
              </a:xfrm>
              <a:custGeom>
                <a:avLst/>
                <a:gdLst>
                  <a:gd name="T0" fmla="*/ 162 w 214"/>
                  <a:gd name="T1" fmla="*/ 62 h 247"/>
                  <a:gd name="T2" fmla="*/ 95 w 214"/>
                  <a:gd name="T3" fmla="*/ 14 h 247"/>
                  <a:gd name="T4" fmla="*/ 46 w 214"/>
                  <a:gd name="T5" fmla="*/ 0 h 247"/>
                  <a:gd name="T6" fmla="*/ 0 w 214"/>
                  <a:gd name="T7" fmla="*/ 231 h 247"/>
                  <a:gd name="T8" fmla="*/ 50 w 214"/>
                  <a:gd name="T9" fmla="*/ 246 h 247"/>
                  <a:gd name="T10" fmla="*/ 129 w 214"/>
                  <a:gd name="T11" fmla="*/ 226 h 247"/>
                  <a:gd name="T12" fmla="*/ 180 w 214"/>
                  <a:gd name="T13" fmla="*/ 240 h 247"/>
                  <a:gd name="T14" fmla="*/ 213 w 214"/>
                  <a:gd name="T15" fmla="*/ 78 h 247"/>
                  <a:gd name="T16" fmla="*/ 162 w 214"/>
                  <a:gd name="T17" fmla="*/ 62 h 2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7"/>
                  <a:gd name="T29" fmla="*/ 214 w 214"/>
                  <a:gd name="T30" fmla="*/ 247 h 2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7">
                    <a:moveTo>
                      <a:pt x="162" y="62"/>
                    </a:moveTo>
                    <a:lnTo>
                      <a:pt x="95" y="14"/>
                    </a:lnTo>
                    <a:lnTo>
                      <a:pt x="46" y="0"/>
                    </a:lnTo>
                    <a:lnTo>
                      <a:pt x="0" y="231"/>
                    </a:lnTo>
                    <a:lnTo>
                      <a:pt x="50" y="246"/>
                    </a:lnTo>
                    <a:lnTo>
                      <a:pt x="129" y="226"/>
                    </a:lnTo>
                    <a:lnTo>
                      <a:pt x="180" y="240"/>
                    </a:lnTo>
                    <a:lnTo>
                      <a:pt x="213" y="78"/>
                    </a:lnTo>
                    <a:lnTo>
                      <a:pt x="162" y="62"/>
                    </a:lnTo>
                  </a:path>
                </a:pathLst>
              </a:custGeom>
              <a:solidFill>
                <a:srgbClr val="B2B2B2"/>
              </a:solidFill>
              <a:ln w="9525" cap="rnd">
                <a:noFill/>
                <a:round/>
                <a:headEnd/>
                <a:tailEnd/>
              </a:ln>
            </p:spPr>
            <p:txBody>
              <a:bodyPr/>
              <a:lstStyle/>
              <a:p>
                <a:endParaRPr lang="zh-CN" altLang="en-US"/>
              </a:p>
            </p:txBody>
          </p:sp>
          <p:sp>
            <p:nvSpPr>
              <p:cNvPr id="15436" name="Freeform 146"/>
              <p:cNvSpPr>
                <a:spLocks/>
              </p:cNvSpPr>
              <p:nvPr/>
            </p:nvSpPr>
            <p:spPr bwMode="auto">
              <a:xfrm>
                <a:off x="4843" y="2653"/>
                <a:ext cx="79" cy="180"/>
              </a:xfrm>
              <a:custGeom>
                <a:avLst/>
                <a:gdLst>
                  <a:gd name="T0" fmla="*/ 32 w 79"/>
                  <a:gd name="T1" fmla="*/ 17 h 180"/>
                  <a:gd name="T2" fmla="*/ 0 w 79"/>
                  <a:gd name="T3" fmla="*/ 179 h 180"/>
                  <a:gd name="T4" fmla="*/ 53 w 79"/>
                  <a:gd name="T5" fmla="*/ 142 h 180"/>
                  <a:gd name="T6" fmla="*/ 78 w 79"/>
                  <a:gd name="T7" fmla="*/ 0 h 180"/>
                  <a:gd name="T8" fmla="*/ 32 w 79"/>
                  <a:gd name="T9" fmla="*/ 17 h 180"/>
                  <a:gd name="T10" fmla="*/ 0 60000 65536"/>
                  <a:gd name="T11" fmla="*/ 0 60000 65536"/>
                  <a:gd name="T12" fmla="*/ 0 60000 65536"/>
                  <a:gd name="T13" fmla="*/ 0 60000 65536"/>
                  <a:gd name="T14" fmla="*/ 0 60000 65536"/>
                  <a:gd name="T15" fmla="*/ 0 w 79"/>
                  <a:gd name="T16" fmla="*/ 0 h 180"/>
                  <a:gd name="T17" fmla="*/ 79 w 79"/>
                  <a:gd name="T18" fmla="*/ 180 h 180"/>
                </a:gdLst>
                <a:ahLst/>
                <a:cxnLst>
                  <a:cxn ang="T10">
                    <a:pos x="T0" y="T1"/>
                  </a:cxn>
                  <a:cxn ang="T11">
                    <a:pos x="T2" y="T3"/>
                  </a:cxn>
                  <a:cxn ang="T12">
                    <a:pos x="T4" y="T5"/>
                  </a:cxn>
                  <a:cxn ang="T13">
                    <a:pos x="T6" y="T7"/>
                  </a:cxn>
                  <a:cxn ang="T14">
                    <a:pos x="T8" y="T9"/>
                  </a:cxn>
                </a:cxnLst>
                <a:rect l="T15" t="T16" r="T17" b="T18"/>
                <a:pathLst>
                  <a:path w="79" h="180">
                    <a:moveTo>
                      <a:pt x="32" y="17"/>
                    </a:moveTo>
                    <a:lnTo>
                      <a:pt x="0" y="179"/>
                    </a:lnTo>
                    <a:lnTo>
                      <a:pt x="53" y="142"/>
                    </a:lnTo>
                    <a:lnTo>
                      <a:pt x="78" y="0"/>
                    </a:lnTo>
                    <a:lnTo>
                      <a:pt x="32" y="17"/>
                    </a:lnTo>
                  </a:path>
                </a:pathLst>
              </a:custGeom>
              <a:solidFill>
                <a:srgbClr val="7F7F7F"/>
              </a:solidFill>
              <a:ln w="9525" cap="rnd">
                <a:noFill/>
                <a:round/>
                <a:headEnd/>
                <a:tailEnd/>
              </a:ln>
            </p:spPr>
            <p:txBody>
              <a:bodyPr/>
              <a:lstStyle/>
              <a:p>
                <a:endParaRPr lang="zh-CN" altLang="en-US"/>
              </a:p>
            </p:txBody>
          </p:sp>
          <p:sp>
            <p:nvSpPr>
              <p:cNvPr id="15437" name="Freeform 147"/>
              <p:cNvSpPr>
                <a:spLocks/>
              </p:cNvSpPr>
              <p:nvPr/>
            </p:nvSpPr>
            <p:spPr bwMode="auto">
              <a:xfrm>
                <a:off x="4794" y="2665"/>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15438" name="Freeform 148"/>
              <p:cNvSpPr>
                <a:spLocks/>
              </p:cNvSpPr>
              <p:nvPr/>
            </p:nvSpPr>
            <p:spPr bwMode="auto">
              <a:xfrm>
                <a:off x="4714" y="2619"/>
                <a:ext cx="102" cy="207"/>
              </a:xfrm>
              <a:custGeom>
                <a:avLst/>
                <a:gdLst>
                  <a:gd name="T0" fmla="*/ 101 w 102"/>
                  <a:gd name="T1" fmla="*/ 39 h 207"/>
                  <a:gd name="T2" fmla="*/ 45 w 102"/>
                  <a:gd name="T3" fmla="*/ 0 h 207"/>
                  <a:gd name="T4" fmla="*/ 0 w 102"/>
                  <a:gd name="T5" fmla="*/ 206 h 207"/>
                  <a:gd name="T6" fmla="*/ 71 w 102"/>
                  <a:gd name="T7" fmla="*/ 189 h 207"/>
                  <a:gd name="T8" fmla="*/ 101 w 102"/>
                  <a:gd name="T9" fmla="*/ 39 h 207"/>
                  <a:gd name="T10" fmla="*/ 0 60000 65536"/>
                  <a:gd name="T11" fmla="*/ 0 60000 65536"/>
                  <a:gd name="T12" fmla="*/ 0 60000 65536"/>
                  <a:gd name="T13" fmla="*/ 0 60000 65536"/>
                  <a:gd name="T14" fmla="*/ 0 60000 65536"/>
                  <a:gd name="T15" fmla="*/ 0 w 102"/>
                  <a:gd name="T16" fmla="*/ 0 h 207"/>
                  <a:gd name="T17" fmla="*/ 102 w 102"/>
                  <a:gd name="T18" fmla="*/ 207 h 207"/>
                </a:gdLst>
                <a:ahLst/>
                <a:cxnLst>
                  <a:cxn ang="T10">
                    <a:pos x="T0" y="T1"/>
                  </a:cxn>
                  <a:cxn ang="T11">
                    <a:pos x="T2" y="T3"/>
                  </a:cxn>
                  <a:cxn ang="T12">
                    <a:pos x="T4" y="T5"/>
                  </a:cxn>
                  <a:cxn ang="T13">
                    <a:pos x="T6" y="T7"/>
                  </a:cxn>
                  <a:cxn ang="T14">
                    <a:pos x="T8" y="T9"/>
                  </a:cxn>
                </a:cxnLst>
                <a:rect l="T15" t="T16" r="T17" b="T18"/>
                <a:pathLst>
                  <a:path w="102" h="207">
                    <a:moveTo>
                      <a:pt x="101" y="39"/>
                    </a:moveTo>
                    <a:lnTo>
                      <a:pt x="45" y="0"/>
                    </a:lnTo>
                    <a:lnTo>
                      <a:pt x="0" y="206"/>
                    </a:lnTo>
                    <a:lnTo>
                      <a:pt x="71" y="189"/>
                    </a:lnTo>
                    <a:lnTo>
                      <a:pt x="101" y="39"/>
                    </a:lnTo>
                  </a:path>
                </a:pathLst>
              </a:custGeom>
              <a:solidFill>
                <a:srgbClr val="7F7F7F"/>
              </a:solidFill>
              <a:ln w="9525" cap="rnd">
                <a:noFill/>
                <a:round/>
                <a:headEnd/>
                <a:tailEnd/>
              </a:ln>
            </p:spPr>
            <p:txBody>
              <a:bodyPr/>
              <a:lstStyle/>
              <a:p>
                <a:endParaRPr lang="zh-CN" altLang="en-US"/>
              </a:p>
            </p:txBody>
          </p:sp>
          <p:sp>
            <p:nvSpPr>
              <p:cNvPr id="15439" name="Freeform 149"/>
              <p:cNvSpPr>
                <a:spLocks/>
              </p:cNvSpPr>
              <p:nvPr/>
            </p:nvSpPr>
            <p:spPr bwMode="auto">
              <a:xfrm>
                <a:off x="4670" y="2603"/>
                <a:ext cx="79" cy="222"/>
              </a:xfrm>
              <a:custGeom>
                <a:avLst/>
                <a:gdLst>
                  <a:gd name="T0" fmla="*/ 78 w 79"/>
                  <a:gd name="T1" fmla="*/ 9 h 222"/>
                  <a:gd name="T2" fmla="*/ 42 w 79"/>
                  <a:gd name="T3" fmla="*/ 0 h 222"/>
                  <a:gd name="T4" fmla="*/ 0 w 79"/>
                  <a:gd name="T5" fmla="*/ 211 h 222"/>
                  <a:gd name="T6" fmla="*/ 34 w 79"/>
                  <a:gd name="T7" fmla="*/ 221 h 222"/>
                  <a:gd name="T8" fmla="*/ 78 w 79"/>
                  <a:gd name="T9" fmla="*/ 9 h 222"/>
                  <a:gd name="T10" fmla="*/ 0 60000 65536"/>
                  <a:gd name="T11" fmla="*/ 0 60000 65536"/>
                  <a:gd name="T12" fmla="*/ 0 60000 65536"/>
                  <a:gd name="T13" fmla="*/ 0 60000 65536"/>
                  <a:gd name="T14" fmla="*/ 0 60000 65536"/>
                  <a:gd name="T15" fmla="*/ 0 w 79"/>
                  <a:gd name="T16" fmla="*/ 0 h 222"/>
                  <a:gd name="T17" fmla="*/ 79 w 79"/>
                  <a:gd name="T18" fmla="*/ 222 h 222"/>
                </a:gdLst>
                <a:ahLst/>
                <a:cxnLst>
                  <a:cxn ang="T10">
                    <a:pos x="T0" y="T1"/>
                  </a:cxn>
                  <a:cxn ang="T11">
                    <a:pos x="T2" y="T3"/>
                  </a:cxn>
                  <a:cxn ang="T12">
                    <a:pos x="T4" y="T5"/>
                  </a:cxn>
                  <a:cxn ang="T13">
                    <a:pos x="T6" y="T7"/>
                  </a:cxn>
                  <a:cxn ang="T14">
                    <a:pos x="T8" y="T9"/>
                  </a:cxn>
                </a:cxnLst>
                <a:rect l="T15" t="T16" r="T17" b="T18"/>
                <a:pathLst>
                  <a:path w="79" h="222">
                    <a:moveTo>
                      <a:pt x="78" y="9"/>
                    </a:moveTo>
                    <a:lnTo>
                      <a:pt x="42" y="0"/>
                    </a:lnTo>
                    <a:lnTo>
                      <a:pt x="0" y="211"/>
                    </a:lnTo>
                    <a:lnTo>
                      <a:pt x="34" y="221"/>
                    </a:lnTo>
                    <a:lnTo>
                      <a:pt x="78" y="9"/>
                    </a:lnTo>
                  </a:path>
                </a:pathLst>
              </a:custGeom>
              <a:solidFill>
                <a:srgbClr val="7F7F7F"/>
              </a:solidFill>
              <a:ln w="9525" cap="rnd">
                <a:noFill/>
                <a:round/>
                <a:headEnd/>
                <a:tailEnd/>
              </a:ln>
            </p:spPr>
            <p:txBody>
              <a:bodyPr/>
              <a:lstStyle/>
              <a:p>
                <a:endParaRPr lang="zh-CN" altLang="en-US"/>
              </a:p>
            </p:txBody>
          </p:sp>
          <p:sp>
            <p:nvSpPr>
              <p:cNvPr id="15440" name="Freeform 150"/>
              <p:cNvSpPr>
                <a:spLocks/>
              </p:cNvSpPr>
              <p:nvPr/>
            </p:nvSpPr>
            <p:spPr bwMode="auto">
              <a:xfrm>
                <a:off x="4709" y="2567"/>
                <a:ext cx="213" cy="101"/>
              </a:xfrm>
              <a:custGeom>
                <a:avLst/>
                <a:gdLst>
                  <a:gd name="T0" fmla="*/ 0 w 213"/>
                  <a:gd name="T1" fmla="*/ 24 h 101"/>
                  <a:gd name="T2" fmla="*/ 54 w 213"/>
                  <a:gd name="T3" fmla="*/ 0 h 101"/>
                  <a:gd name="T4" fmla="*/ 98 w 213"/>
                  <a:gd name="T5" fmla="*/ 14 h 101"/>
                  <a:gd name="T6" fmla="*/ 151 w 213"/>
                  <a:gd name="T7" fmla="*/ 63 h 101"/>
                  <a:gd name="T8" fmla="*/ 212 w 213"/>
                  <a:gd name="T9" fmla="*/ 84 h 101"/>
                  <a:gd name="T10" fmla="*/ 166 w 213"/>
                  <a:gd name="T11" fmla="*/ 100 h 101"/>
                  <a:gd name="T12" fmla="*/ 116 w 213"/>
                  <a:gd name="T13" fmla="*/ 85 h 101"/>
                  <a:gd name="T14" fmla="*/ 51 w 213"/>
                  <a:gd name="T15" fmla="*/ 37 h 101"/>
                  <a:gd name="T16" fmla="*/ 0 w 213"/>
                  <a:gd name="T17" fmla="*/ 24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101"/>
                  <a:gd name="T29" fmla="*/ 213 w 213"/>
                  <a:gd name="T30" fmla="*/ 101 h 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101">
                    <a:moveTo>
                      <a:pt x="0" y="24"/>
                    </a:moveTo>
                    <a:lnTo>
                      <a:pt x="54" y="0"/>
                    </a:lnTo>
                    <a:lnTo>
                      <a:pt x="98" y="14"/>
                    </a:lnTo>
                    <a:lnTo>
                      <a:pt x="151" y="63"/>
                    </a:lnTo>
                    <a:lnTo>
                      <a:pt x="212" y="84"/>
                    </a:lnTo>
                    <a:lnTo>
                      <a:pt x="166" y="100"/>
                    </a:lnTo>
                    <a:lnTo>
                      <a:pt x="116" y="85"/>
                    </a:lnTo>
                    <a:lnTo>
                      <a:pt x="51" y="37"/>
                    </a:lnTo>
                    <a:lnTo>
                      <a:pt x="0" y="24"/>
                    </a:lnTo>
                  </a:path>
                </a:pathLst>
              </a:custGeom>
              <a:solidFill>
                <a:srgbClr val="E5E5E5"/>
              </a:solidFill>
              <a:ln w="9525" cap="rnd">
                <a:noFill/>
                <a:round/>
                <a:headEnd/>
                <a:tailEnd/>
              </a:ln>
            </p:spPr>
            <p:txBody>
              <a:bodyPr/>
              <a:lstStyle/>
              <a:p>
                <a:endParaRPr lang="zh-CN" altLang="en-US"/>
              </a:p>
            </p:txBody>
          </p:sp>
        </p:grpSp>
        <p:sp>
          <p:nvSpPr>
            <p:cNvPr id="15367" name="AutoShape 64"/>
            <p:cNvSpPr>
              <a:spLocks noChangeArrowheads="1"/>
            </p:cNvSpPr>
            <p:nvPr/>
          </p:nvSpPr>
          <p:spPr bwMode="auto">
            <a:xfrm>
              <a:off x="1200" y="3216"/>
              <a:ext cx="864" cy="24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CC0000">
                    <a:alpha val="78000"/>
                  </a:srgbClr>
                </a:gs>
                <a:gs pos="100000">
                  <a:srgbClr val="5E0000"/>
                </a:gs>
              </a:gsLst>
              <a:lin ang="0" scaled="1"/>
            </a:gradFill>
            <a:ln w="9525">
              <a:noFill/>
              <a:miter lim="800000"/>
              <a:headEnd/>
              <a:tailEnd/>
            </a:ln>
          </p:spPr>
          <p:txBody>
            <a:bodyPr wrap="none" anchor="ctr"/>
            <a:lstStyle/>
            <a:p>
              <a:endParaRPr lang="zh-CN" altLang="en-US"/>
            </a:p>
          </p:txBody>
        </p:sp>
        <p:sp>
          <p:nvSpPr>
            <p:cNvPr id="15369" name="AutoShape 66"/>
            <p:cNvSpPr>
              <a:spLocks noChangeArrowheads="1"/>
            </p:cNvSpPr>
            <p:nvPr/>
          </p:nvSpPr>
          <p:spPr bwMode="auto">
            <a:xfrm rot="-1466637">
              <a:off x="2928" y="2901"/>
              <a:ext cx="864" cy="9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CC0000">
                    <a:alpha val="78000"/>
                  </a:srgbClr>
                </a:gs>
                <a:gs pos="100000">
                  <a:srgbClr val="5E0000"/>
                </a:gs>
              </a:gsLst>
              <a:lin ang="0" scaled="1"/>
            </a:gradFill>
            <a:ln w="9525">
              <a:noFill/>
              <a:miter lim="800000"/>
              <a:headEnd/>
              <a:tailEnd/>
            </a:ln>
          </p:spPr>
          <p:txBody>
            <a:bodyPr wrap="none" anchor="ctr"/>
            <a:lstStyle/>
            <a:p>
              <a:endParaRPr lang="zh-CN" altLang="en-US"/>
            </a:p>
          </p:txBody>
        </p:sp>
        <p:sp>
          <p:nvSpPr>
            <p:cNvPr id="15370" name="AutoShape 67"/>
            <p:cNvSpPr>
              <a:spLocks noChangeArrowheads="1"/>
            </p:cNvSpPr>
            <p:nvPr/>
          </p:nvSpPr>
          <p:spPr bwMode="auto">
            <a:xfrm>
              <a:off x="2928" y="3360"/>
              <a:ext cx="864" cy="9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CC0000">
                    <a:alpha val="78000"/>
                  </a:srgbClr>
                </a:gs>
                <a:gs pos="100000">
                  <a:srgbClr val="5E0000"/>
                </a:gs>
              </a:gsLst>
              <a:lin ang="0" scaled="1"/>
            </a:gradFill>
            <a:ln w="9525">
              <a:noFill/>
              <a:miter lim="800000"/>
              <a:headEnd/>
              <a:tailEnd/>
            </a:ln>
          </p:spPr>
          <p:txBody>
            <a:bodyPr wrap="none" anchor="ctr"/>
            <a:lstStyle/>
            <a:p>
              <a:endParaRPr lang="zh-CN" altLang="en-US"/>
            </a:p>
          </p:txBody>
        </p:sp>
        <p:sp>
          <p:nvSpPr>
            <p:cNvPr id="15371" name="AutoShape 68"/>
            <p:cNvSpPr>
              <a:spLocks noChangeArrowheads="1"/>
            </p:cNvSpPr>
            <p:nvPr/>
          </p:nvSpPr>
          <p:spPr bwMode="auto">
            <a:xfrm rot="946845">
              <a:off x="2928" y="3623"/>
              <a:ext cx="864" cy="9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CC0000">
                    <a:alpha val="78000"/>
                  </a:srgbClr>
                </a:gs>
                <a:gs pos="100000">
                  <a:srgbClr val="5E0000"/>
                </a:gs>
              </a:gsLst>
              <a:lin ang="0" scaled="1"/>
            </a:gradFill>
            <a:ln w="9525">
              <a:noFill/>
              <a:miter lim="800000"/>
              <a:headEnd/>
              <a:tailEnd/>
            </a:ln>
          </p:spPr>
          <p:txBody>
            <a:bodyPr wrap="none" anchor="ctr"/>
            <a:lstStyle/>
            <a:p>
              <a:endParaRPr lang="zh-CN" altLang="en-US"/>
            </a:p>
          </p:txBody>
        </p:sp>
        <p:sp>
          <p:nvSpPr>
            <p:cNvPr id="15372" name="AutoShape 8"/>
            <p:cNvSpPr>
              <a:spLocks noChangeArrowheads="1"/>
            </p:cNvSpPr>
            <p:nvPr/>
          </p:nvSpPr>
          <p:spPr bwMode="gray">
            <a:xfrm>
              <a:off x="3792" y="2662"/>
              <a:ext cx="1488" cy="192"/>
            </a:xfrm>
            <a:prstGeom prst="roundRect">
              <a:avLst>
                <a:gd name="adj" fmla="val 50000"/>
              </a:avLst>
            </a:prstGeom>
            <a:noFill/>
            <a:ln w="28575" algn="ctr">
              <a:solidFill>
                <a:schemeClr val="bg2"/>
              </a:solidFill>
              <a:round/>
              <a:headEnd/>
              <a:tailEnd/>
            </a:ln>
          </p:spPr>
          <p:txBody>
            <a:bodyPr wrap="none" anchor="ctr"/>
            <a:lstStyle/>
            <a:p>
              <a:pPr algn="ctr" eaLnBrk="0" hangingPunct="0"/>
              <a:r>
                <a:rPr lang="zh-CN" altLang="en-US" sz="1400" b="1" dirty="0">
                  <a:solidFill>
                    <a:schemeClr val="tx2"/>
                  </a:solidFill>
                  <a:ea typeface="微软雅黑" pitchFamily="34" charset="-122"/>
                </a:rPr>
                <a:t>供应商</a:t>
              </a:r>
            </a:p>
          </p:txBody>
        </p:sp>
        <p:sp>
          <p:nvSpPr>
            <p:cNvPr id="15373" name="AutoShape 8"/>
            <p:cNvSpPr>
              <a:spLocks noChangeArrowheads="1"/>
            </p:cNvSpPr>
            <p:nvPr/>
          </p:nvSpPr>
          <p:spPr bwMode="gray">
            <a:xfrm>
              <a:off x="3792" y="3217"/>
              <a:ext cx="1488" cy="185"/>
            </a:xfrm>
            <a:prstGeom prst="roundRect">
              <a:avLst>
                <a:gd name="adj" fmla="val 50000"/>
              </a:avLst>
            </a:prstGeom>
            <a:noFill/>
            <a:ln w="28575" algn="ctr">
              <a:solidFill>
                <a:srgbClr val="969696"/>
              </a:solidFill>
              <a:round/>
              <a:headEnd/>
              <a:tailEnd/>
            </a:ln>
          </p:spPr>
          <p:txBody>
            <a:bodyPr wrap="none" anchor="ctr"/>
            <a:lstStyle/>
            <a:p>
              <a:pPr algn="ctr" eaLnBrk="0" hangingPunct="0"/>
              <a:r>
                <a:rPr lang="zh-CN" altLang="en-US" sz="1400" b="1" dirty="0" smtClean="0">
                  <a:solidFill>
                    <a:schemeClr val="tx2"/>
                  </a:solidFill>
                  <a:ea typeface="微软雅黑" pitchFamily="34" charset="-122"/>
                </a:rPr>
                <a:t>分销</a:t>
              </a:r>
              <a:r>
                <a:rPr lang="zh-CN" altLang="en-US" sz="1400" b="1" dirty="0">
                  <a:solidFill>
                    <a:schemeClr val="tx2"/>
                  </a:solidFill>
                  <a:ea typeface="微软雅黑" pitchFamily="34" charset="-122"/>
                </a:rPr>
                <a:t>平台</a:t>
              </a:r>
            </a:p>
          </p:txBody>
        </p:sp>
        <p:sp>
          <p:nvSpPr>
            <p:cNvPr id="15374" name="AutoShape 8"/>
            <p:cNvSpPr>
              <a:spLocks noChangeArrowheads="1"/>
            </p:cNvSpPr>
            <p:nvPr/>
          </p:nvSpPr>
          <p:spPr bwMode="gray">
            <a:xfrm>
              <a:off x="3799" y="3696"/>
              <a:ext cx="1488" cy="192"/>
            </a:xfrm>
            <a:prstGeom prst="roundRect">
              <a:avLst>
                <a:gd name="adj" fmla="val 50000"/>
              </a:avLst>
            </a:prstGeom>
            <a:noFill/>
            <a:ln w="28575" algn="ctr">
              <a:solidFill>
                <a:srgbClr val="969696"/>
              </a:solidFill>
              <a:round/>
              <a:headEnd/>
              <a:tailEnd/>
            </a:ln>
          </p:spPr>
          <p:txBody>
            <a:bodyPr wrap="none" anchor="ctr"/>
            <a:lstStyle/>
            <a:p>
              <a:pPr algn="ctr" eaLnBrk="0" hangingPunct="0"/>
              <a:r>
                <a:rPr lang="zh-CN" altLang="en-US" sz="1400" b="1">
                  <a:solidFill>
                    <a:schemeClr val="tx2"/>
                  </a:solidFill>
                  <a:ea typeface="微软雅黑" pitchFamily="34" charset="-122"/>
                </a:rPr>
                <a:t>更多分账方</a:t>
              </a:r>
            </a:p>
          </p:txBody>
        </p:sp>
        <p:sp>
          <p:nvSpPr>
            <p:cNvPr id="15375" name="Rectangle 72"/>
            <p:cNvSpPr>
              <a:spLocks noChangeArrowheads="1"/>
            </p:cNvSpPr>
            <p:nvPr/>
          </p:nvSpPr>
          <p:spPr bwMode="auto">
            <a:xfrm>
              <a:off x="1344" y="3072"/>
              <a:ext cx="432" cy="240"/>
            </a:xfrm>
            <a:prstGeom prst="rect">
              <a:avLst/>
            </a:prstGeom>
            <a:noFill/>
            <a:ln w="9525">
              <a:noFill/>
              <a:miter lim="800000"/>
              <a:headEnd/>
              <a:tailEnd/>
            </a:ln>
          </p:spPr>
          <p:txBody>
            <a:bodyPr wrap="none" anchor="ctr"/>
            <a:lstStyle/>
            <a:p>
              <a:pPr algn="ctr"/>
              <a:r>
                <a:rPr lang="zh-CN" altLang="en-US" sz="1100" b="1"/>
                <a:t>付款</a:t>
              </a:r>
            </a:p>
          </p:txBody>
        </p:sp>
        <p:sp>
          <p:nvSpPr>
            <p:cNvPr id="15376" name="Rectangle 73"/>
            <p:cNvSpPr>
              <a:spLocks noChangeArrowheads="1"/>
            </p:cNvSpPr>
            <p:nvPr/>
          </p:nvSpPr>
          <p:spPr bwMode="auto">
            <a:xfrm rot="-1490149">
              <a:off x="3024" y="2784"/>
              <a:ext cx="528" cy="144"/>
            </a:xfrm>
            <a:prstGeom prst="rect">
              <a:avLst/>
            </a:prstGeom>
            <a:noFill/>
            <a:ln w="9525">
              <a:noFill/>
              <a:miter lim="800000"/>
              <a:headEnd/>
              <a:tailEnd/>
            </a:ln>
          </p:spPr>
          <p:txBody>
            <a:bodyPr wrap="none" anchor="ctr"/>
            <a:lstStyle/>
            <a:p>
              <a:pPr algn="ctr"/>
              <a:r>
                <a:rPr lang="zh-CN" altLang="en-US" sz="1100" b="1" dirty="0">
                  <a:ea typeface="微软雅黑" pitchFamily="34" charset="-122"/>
                </a:rPr>
                <a:t>分账收款</a:t>
              </a:r>
            </a:p>
          </p:txBody>
        </p:sp>
        <p:sp>
          <p:nvSpPr>
            <p:cNvPr id="15377" name="Rectangle 74"/>
            <p:cNvSpPr>
              <a:spLocks noChangeArrowheads="1"/>
            </p:cNvSpPr>
            <p:nvPr/>
          </p:nvSpPr>
          <p:spPr bwMode="auto">
            <a:xfrm>
              <a:off x="576" y="3648"/>
              <a:ext cx="528" cy="144"/>
            </a:xfrm>
            <a:prstGeom prst="rect">
              <a:avLst/>
            </a:prstGeom>
            <a:noFill/>
            <a:ln w="9525">
              <a:noFill/>
              <a:miter lim="800000"/>
              <a:headEnd/>
              <a:tailEnd/>
            </a:ln>
          </p:spPr>
          <p:txBody>
            <a:bodyPr wrap="none" anchor="ctr"/>
            <a:lstStyle/>
            <a:p>
              <a:pPr algn="ctr"/>
              <a:r>
                <a:rPr lang="zh-CN" altLang="en-US" sz="1400" b="1">
                  <a:ea typeface="微软雅黑" pitchFamily="34" charset="-122"/>
                </a:rPr>
                <a:t>分销商</a:t>
              </a:r>
            </a:p>
          </p:txBody>
        </p:sp>
        <p:sp>
          <p:nvSpPr>
            <p:cNvPr id="15378" name="Rectangle 75"/>
            <p:cNvSpPr>
              <a:spLocks noChangeArrowheads="1"/>
            </p:cNvSpPr>
            <p:nvPr/>
          </p:nvSpPr>
          <p:spPr bwMode="auto">
            <a:xfrm>
              <a:off x="2160" y="3696"/>
              <a:ext cx="672" cy="144"/>
            </a:xfrm>
            <a:prstGeom prst="rect">
              <a:avLst/>
            </a:prstGeom>
            <a:noFill/>
            <a:ln w="9525">
              <a:noFill/>
              <a:miter lim="800000"/>
              <a:headEnd/>
              <a:tailEnd/>
            </a:ln>
          </p:spPr>
          <p:txBody>
            <a:bodyPr wrap="none" anchor="ctr"/>
            <a:lstStyle/>
            <a:p>
              <a:pPr algn="ctr"/>
              <a:r>
                <a:rPr lang="zh-CN" altLang="en-US" sz="1400" b="1" dirty="0">
                  <a:ea typeface="微软雅黑" pitchFamily="34" charset="-122"/>
                </a:rPr>
                <a:t>易生支付</a:t>
              </a:r>
            </a:p>
          </p:txBody>
        </p:sp>
        <p:sp>
          <p:nvSpPr>
            <p:cNvPr id="15379" name="AutoShape 76"/>
            <p:cNvSpPr>
              <a:spLocks noChangeArrowheads="1"/>
            </p:cNvSpPr>
            <p:nvPr/>
          </p:nvSpPr>
          <p:spPr bwMode="auto">
            <a:xfrm rot="10800000">
              <a:off x="2880" y="3216"/>
              <a:ext cx="864" cy="9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5E0000"/>
                </a:gs>
                <a:gs pos="100000">
                  <a:srgbClr val="CC0000">
                    <a:alpha val="78000"/>
                  </a:srgbClr>
                </a:gs>
              </a:gsLst>
              <a:lin ang="0" scaled="1"/>
            </a:gradFill>
            <a:ln w="9525">
              <a:noFill/>
              <a:miter lim="800000"/>
              <a:headEnd/>
              <a:tailEnd/>
            </a:ln>
          </p:spPr>
          <p:txBody>
            <a:bodyPr wrap="none" anchor="ctr"/>
            <a:lstStyle/>
            <a:p>
              <a:endParaRPr lang="zh-CN" altLang="en-US"/>
            </a:p>
          </p:txBody>
        </p:sp>
        <p:sp>
          <p:nvSpPr>
            <p:cNvPr id="15380" name="Rectangle 77"/>
            <p:cNvSpPr>
              <a:spLocks noChangeArrowheads="1"/>
            </p:cNvSpPr>
            <p:nvPr/>
          </p:nvSpPr>
          <p:spPr bwMode="auto">
            <a:xfrm>
              <a:off x="3099" y="3065"/>
              <a:ext cx="472" cy="165"/>
            </a:xfrm>
            <a:prstGeom prst="rect">
              <a:avLst/>
            </a:prstGeom>
            <a:noFill/>
            <a:ln w="9525">
              <a:noFill/>
              <a:miter lim="800000"/>
              <a:headEnd/>
              <a:tailEnd/>
            </a:ln>
          </p:spPr>
          <p:txBody>
            <a:bodyPr wrap="none">
              <a:spAutoFit/>
            </a:bodyPr>
            <a:lstStyle/>
            <a:p>
              <a:r>
                <a:rPr lang="zh-CN" altLang="en-US" sz="1100" b="1">
                  <a:ea typeface="微软雅黑" pitchFamily="34" charset="-122"/>
                </a:rPr>
                <a:t>通知分账</a:t>
              </a:r>
            </a:p>
          </p:txBody>
        </p:sp>
        <p:sp>
          <p:nvSpPr>
            <p:cNvPr id="15381" name="Rectangle 78"/>
            <p:cNvSpPr>
              <a:spLocks noChangeArrowheads="1"/>
            </p:cNvSpPr>
            <p:nvPr/>
          </p:nvSpPr>
          <p:spPr bwMode="auto">
            <a:xfrm rot="863453">
              <a:off x="3070" y="3670"/>
              <a:ext cx="472" cy="165"/>
            </a:xfrm>
            <a:prstGeom prst="rect">
              <a:avLst/>
            </a:prstGeom>
            <a:noFill/>
            <a:ln w="9525">
              <a:noFill/>
              <a:miter lim="800000"/>
              <a:headEnd/>
              <a:tailEnd/>
            </a:ln>
          </p:spPr>
          <p:txBody>
            <a:bodyPr wrap="none">
              <a:spAutoFit/>
            </a:bodyPr>
            <a:lstStyle/>
            <a:p>
              <a:r>
                <a:rPr lang="zh-CN" altLang="en-US" sz="1100" b="1">
                  <a:ea typeface="微软雅黑" pitchFamily="34" charset="-122"/>
                </a:rPr>
                <a:t>分账收款</a:t>
              </a:r>
            </a:p>
          </p:txBody>
        </p:sp>
        <p:sp>
          <p:nvSpPr>
            <p:cNvPr id="15382" name="Rectangle 79"/>
            <p:cNvSpPr>
              <a:spLocks noChangeArrowheads="1"/>
            </p:cNvSpPr>
            <p:nvPr/>
          </p:nvSpPr>
          <p:spPr bwMode="auto">
            <a:xfrm>
              <a:off x="3072" y="3408"/>
              <a:ext cx="472" cy="165"/>
            </a:xfrm>
            <a:prstGeom prst="rect">
              <a:avLst/>
            </a:prstGeom>
            <a:noFill/>
            <a:ln w="9525">
              <a:noFill/>
              <a:miter lim="800000"/>
              <a:headEnd/>
              <a:tailEnd/>
            </a:ln>
          </p:spPr>
          <p:txBody>
            <a:bodyPr wrap="none">
              <a:spAutoFit/>
            </a:bodyPr>
            <a:lstStyle/>
            <a:p>
              <a:r>
                <a:rPr lang="zh-CN" altLang="en-US" sz="1100" b="1">
                  <a:ea typeface="微软雅黑" pitchFamily="34" charset="-122"/>
                </a:rPr>
                <a:t>分账收款</a:t>
              </a:r>
            </a:p>
          </p:txBody>
        </p:sp>
      </p:grpSp>
      <p:pic>
        <p:nvPicPr>
          <p:cNvPr id="81" name="图片 80" descr="logozhifu.png"/>
          <p:cNvPicPr>
            <a:picLocks noChangeAspect="1"/>
          </p:cNvPicPr>
          <p:nvPr/>
        </p:nvPicPr>
        <p:blipFill>
          <a:blip r:embed="rId3"/>
          <a:stretch>
            <a:fillRect/>
          </a:stretch>
        </p:blipFill>
        <p:spPr>
          <a:xfrm>
            <a:off x="3143240" y="4572008"/>
            <a:ext cx="1357322" cy="680090"/>
          </a:xfrm>
          <a:prstGeom prst="rect">
            <a:avLst/>
          </a:prstGeom>
        </p:spPr>
      </p:pic>
      <p:grpSp>
        <p:nvGrpSpPr>
          <p:cNvPr id="86" name="组合 85"/>
          <p:cNvGrpSpPr/>
          <p:nvPr/>
        </p:nvGrpSpPr>
        <p:grpSpPr>
          <a:xfrm>
            <a:off x="0" y="571480"/>
            <a:ext cx="4857752" cy="642942"/>
            <a:chOff x="0" y="571480"/>
            <a:chExt cx="4857752" cy="642942"/>
          </a:xfrm>
        </p:grpSpPr>
        <p:sp>
          <p:nvSpPr>
            <p:cNvPr id="87" name="矩形 86"/>
            <p:cNvSpPr/>
            <p:nvPr/>
          </p:nvSpPr>
          <p:spPr>
            <a:xfrm>
              <a:off x="1000100" y="571480"/>
              <a:ext cx="3833101"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网关</a:t>
              </a:r>
              <a:endParaRPr lang="zh-CN" altLang="en-US" sz="2800" b="1" dirty="0">
                <a:latin typeface="微软雅黑" pitchFamily="34" charset="-122"/>
                <a:ea typeface="微软雅黑" pitchFamily="34" charset="-122"/>
              </a:endParaRPr>
            </a:p>
          </p:txBody>
        </p:sp>
        <p:sp>
          <p:nvSpPr>
            <p:cNvPr id="88" name="矩形 87"/>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9" name="组合 58"/>
          <p:cNvGrpSpPr/>
          <p:nvPr/>
        </p:nvGrpSpPr>
        <p:grpSpPr>
          <a:xfrm>
            <a:off x="0" y="642918"/>
            <a:ext cx="4908404" cy="571504"/>
            <a:chOff x="0" y="642918"/>
            <a:chExt cx="4908404" cy="571504"/>
          </a:xfrm>
        </p:grpSpPr>
        <p:sp>
          <p:nvSpPr>
            <p:cNvPr id="60" name="矩形 59"/>
            <p:cNvSpPr/>
            <p:nvPr/>
          </p:nvSpPr>
          <p:spPr>
            <a:xfrm>
              <a:off x="357158" y="642918"/>
              <a:ext cx="4551246"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委托结算</a:t>
              </a:r>
              <a:endParaRPr lang="zh-CN" altLang="en-US" sz="2800" b="1" dirty="0">
                <a:latin typeface="微软雅黑" pitchFamily="34" charset="-122"/>
                <a:ea typeface="微软雅黑" pitchFamily="34" charset="-122"/>
              </a:endParaRPr>
            </a:p>
          </p:txBody>
        </p:sp>
        <p:sp>
          <p:nvSpPr>
            <p:cNvPr id="61" name="矩形 60"/>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矩形 61"/>
          <p:cNvSpPr/>
          <p:nvPr/>
        </p:nvSpPr>
        <p:spPr>
          <a:xfrm>
            <a:off x="500034" y="1357298"/>
            <a:ext cx="7786742" cy="2451953"/>
          </a:xfrm>
          <a:prstGeom prst="rect">
            <a:avLst/>
          </a:prstGeom>
        </p:spPr>
        <p:txBody>
          <a:bodyPr wrap="square">
            <a:spAutoFit/>
          </a:bodyPr>
          <a:lstStyle/>
          <a:p>
            <a:pPr>
              <a:lnSpc>
                <a:spcPts val="2200"/>
              </a:lnSpc>
            </a:pPr>
            <a:r>
              <a:rPr lang="zh-CN" altLang="en-US" sz="1600" dirty="0" smtClean="0">
                <a:latin typeface="微软雅黑" pitchFamily="34" charset="-122"/>
                <a:ea typeface="微软雅黑" pitchFamily="34" charset="-122"/>
              </a:rPr>
              <a:t>       </a:t>
            </a:r>
            <a:r>
              <a:rPr lang="zh-CN" altLang="en-US" sz="1600" dirty="0" smtClean="0">
                <a:latin typeface="仿宋_GB2312" pitchFamily="49" charset="-122"/>
                <a:ea typeface="仿宋_GB2312" pitchFamily="49" charset="-122"/>
              </a:rPr>
              <a:t>渤海易生委托结算分为代收与代付两类。</a:t>
            </a:r>
            <a:endParaRPr lang="en-US" altLang="zh-CN" sz="1600" dirty="0" smtClean="0">
              <a:latin typeface="仿宋_GB2312" pitchFamily="49" charset="-122"/>
              <a:ea typeface="仿宋_GB2312" pitchFamily="49" charset="-122"/>
            </a:endParaRPr>
          </a:p>
          <a:p>
            <a:pPr>
              <a:lnSpc>
                <a:spcPts val="2200"/>
              </a:lnSpc>
            </a:pPr>
            <a:r>
              <a:rPr lang="zh-CN" altLang="en-US" sz="1600" dirty="0" smtClean="0">
                <a:latin typeface="仿宋_GB2312" pitchFamily="49" charset="-122"/>
                <a:ea typeface="仿宋_GB2312" pitchFamily="49" charset="-122"/>
              </a:rPr>
              <a:t>    代收指</a:t>
            </a:r>
            <a:r>
              <a:rPr lang="zh-CN" altLang="en-US" sz="1600" dirty="0">
                <a:latin typeface="仿宋_GB2312" pitchFamily="49" charset="-122"/>
                <a:ea typeface="仿宋_GB2312" pitchFamily="49" charset="-122"/>
              </a:rPr>
              <a:t>帮助合作商户收缴相应的款项并快速资金回笼到制定银行账户中的一种业务。代收业务可针对企业账户进行收缴，也可以针对个人账户进行收缴</a:t>
            </a:r>
            <a:r>
              <a:rPr lang="zh-CN" altLang="en-US" sz="1600" dirty="0" smtClean="0">
                <a:latin typeface="仿宋_GB2312" pitchFamily="49" charset="-122"/>
                <a:ea typeface="仿宋_GB2312" pitchFamily="49" charset="-122"/>
              </a:rPr>
              <a:t>。</a:t>
            </a:r>
            <a:endParaRPr lang="en-US" altLang="zh-CN" sz="1600" dirty="0" smtClean="0">
              <a:latin typeface="仿宋_GB2312" pitchFamily="49" charset="-122"/>
              <a:ea typeface="仿宋_GB2312" pitchFamily="49" charset="-122"/>
            </a:endParaRPr>
          </a:p>
          <a:p>
            <a:pPr>
              <a:lnSpc>
                <a:spcPts val="2200"/>
              </a:lnSpc>
            </a:pPr>
            <a:r>
              <a:rPr lang="en-US" altLang="zh-CN" sz="1600" dirty="0">
                <a:latin typeface="仿宋_GB2312" pitchFamily="49" charset="-122"/>
                <a:ea typeface="仿宋_GB2312" pitchFamily="49" charset="-122"/>
              </a:rPr>
              <a:t> </a:t>
            </a:r>
            <a:r>
              <a:rPr lang="en-US" altLang="zh-CN" sz="1600" dirty="0" smtClean="0">
                <a:latin typeface="仿宋_GB2312" pitchFamily="49" charset="-122"/>
                <a:ea typeface="仿宋_GB2312" pitchFamily="49" charset="-122"/>
              </a:rPr>
              <a:t>    </a:t>
            </a:r>
            <a:r>
              <a:rPr lang="zh-CN" altLang="en-US" sz="1600" dirty="0" smtClean="0">
                <a:latin typeface="仿宋_GB2312" pitchFamily="49" charset="-122"/>
                <a:ea typeface="仿宋_GB2312" pitchFamily="49" charset="-122"/>
              </a:rPr>
              <a:t>代付分为</a:t>
            </a:r>
            <a:r>
              <a:rPr lang="en-US" altLang="zh-CN" sz="1600" dirty="0" smtClean="0">
                <a:latin typeface="仿宋_GB2312" pitchFamily="49" charset="-122"/>
                <a:ea typeface="仿宋_GB2312" pitchFamily="49" charset="-122"/>
              </a:rPr>
              <a:t>B2B</a:t>
            </a:r>
            <a:r>
              <a:rPr lang="zh-CN" altLang="en-US" sz="1600" dirty="0" smtClean="0">
                <a:latin typeface="仿宋_GB2312" pitchFamily="49" charset="-122"/>
                <a:ea typeface="仿宋_GB2312" pitchFamily="49" charset="-122"/>
              </a:rPr>
              <a:t>与</a:t>
            </a:r>
            <a:r>
              <a:rPr lang="en-US" altLang="zh-CN" sz="1600" dirty="0" smtClean="0">
                <a:latin typeface="仿宋_GB2312" pitchFamily="49" charset="-122"/>
                <a:ea typeface="仿宋_GB2312" pitchFamily="49" charset="-122"/>
              </a:rPr>
              <a:t>B2C</a:t>
            </a:r>
            <a:r>
              <a:rPr lang="zh-CN" altLang="en-US" sz="1600" dirty="0" smtClean="0">
                <a:latin typeface="仿宋_GB2312" pitchFamily="49" charset="-122"/>
                <a:ea typeface="仿宋_GB2312" pitchFamily="49" charset="-122"/>
              </a:rPr>
              <a:t>代付。</a:t>
            </a:r>
            <a:r>
              <a:rPr lang="en-US" altLang="zh-CN" sz="1600" dirty="0" smtClean="0">
                <a:latin typeface="仿宋_GB2312" pitchFamily="49" charset="-122"/>
                <a:ea typeface="仿宋_GB2312" pitchFamily="49" charset="-122"/>
              </a:rPr>
              <a:t>B2B</a:t>
            </a:r>
            <a:r>
              <a:rPr lang="zh-CN" altLang="en-US" sz="1600" dirty="0">
                <a:latin typeface="仿宋_GB2312" pitchFamily="49" charset="-122"/>
                <a:ea typeface="仿宋_GB2312" pitchFamily="49" charset="-122"/>
              </a:rPr>
              <a:t>代付：是指商户通过易生支付代付平台将指定金额汇到商户指定的企业银行账户的过程。可实现企业间资金结算的批量</a:t>
            </a:r>
            <a:r>
              <a:rPr lang="zh-CN" altLang="en-US" sz="1600" dirty="0" smtClean="0">
                <a:latin typeface="仿宋_GB2312" pitchFamily="49" charset="-122"/>
                <a:ea typeface="仿宋_GB2312" pitchFamily="49" charset="-122"/>
              </a:rPr>
              <a:t>处理</a:t>
            </a:r>
            <a:r>
              <a:rPr lang="zh-CN" altLang="en-US" sz="1600" dirty="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B2C</a:t>
            </a:r>
            <a:r>
              <a:rPr lang="zh-CN" altLang="en-US" sz="1600" dirty="0">
                <a:latin typeface="仿宋_GB2312" pitchFamily="49" charset="-122"/>
                <a:ea typeface="仿宋_GB2312" pitchFamily="49" charset="-122"/>
              </a:rPr>
              <a:t>代付：是指商户通过易生支付代付平台将制定金额汇到商户指定的多个个人银行账户的过程。</a:t>
            </a:r>
            <a:endParaRPr lang="en-US" altLang="zh-CN" sz="1600" dirty="0">
              <a:latin typeface="仿宋_GB2312" pitchFamily="49" charset="-122"/>
              <a:ea typeface="仿宋_GB2312" pitchFamily="49" charset="-122"/>
            </a:endParaRPr>
          </a:p>
          <a:p>
            <a:pPr>
              <a:lnSpc>
                <a:spcPts val="2600"/>
              </a:lnSpc>
            </a:pPr>
            <a:endParaRPr lang="en-US" altLang="zh-CN" sz="1600" dirty="0" smtClean="0">
              <a:latin typeface="仿宋_GB2312" pitchFamily="49" charset="-122"/>
              <a:ea typeface="仿宋_GB2312" pitchFamily="49" charset="-122"/>
            </a:endParaRPr>
          </a:p>
          <a:p>
            <a:pPr>
              <a:lnSpc>
                <a:spcPts val="2600"/>
              </a:lnSpc>
            </a:pPr>
            <a:r>
              <a:rPr lang="zh-CN" altLang="en-US" sz="1600" dirty="0" smtClean="0">
                <a:latin typeface="仿宋_GB2312" pitchFamily="49" charset="-122"/>
                <a:ea typeface="仿宋_GB2312" pitchFamily="49" charset="-122"/>
              </a:rPr>
              <a:t>     </a:t>
            </a:r>
            <a:endParaRPr lang="zh-CN" altLang="en-US" sz="1600" dirty="0"/>
          </a:p>
        </p:txBody>
      </p:sp>
      <p:grpSp>
        <p:nvGrpSpPr>
          <p:cNvPr id="88" name="组合 87"/>
          <p:cNvGrpSpPr/>
          <p:nvPr/>
        </p:nvGrpSpPr>
        <p:grpSpPr>
          <a:xfrm>
            <a:off x="785786" y="3143248"/>
            <a:ext cx="6742074" cy="3571900"/>
            <a:chOff x="1071538" y="1888232"/>
            <a:chExt cx="6500627" cy="4277072"/>
          </a:xfrm>
        </p:grpSpPr>
        <p:sp>
          <p:nvSpPr>
            <p:cNvPr id="80" name="圆角矩形 79"/>
            <p:cNvSpPr/>
            <p:nvPr/>
          </p:nvSpPr>
          <p:spPr bwMode="auto">
            <a:xfrm>
              <a:off x="1071538" y="2708920"/>
              <a:ext cx="2928958" cy="3456384"/>
            </a:xfrm>
            <a:prstGeom prst="roundRect">
              <a:avLst>
                <a:gd name="adj" fmla="val 5869"/>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114300" indent="-114300" fontAlgn="auto">
                <a:lnSpc>
                  <a:spcPct val="120000"/>
                </a:lnSpc>
                <a:spcBef>
                  <a:spcPts val="0"/>
                </a:spcBef>
                <a:spcAft>
                  <a:spcPts val="0"/>
                </a:spcAft>
                <a:buSzPct val="50000"/>
                <a:buFont typeface="Wingdings" pitchFamily="2" charset="2"/>
                <a:buChar char="n"/>
                <a:defRPr/>
              </a:pPr>
              <a:endParaRPr lang="zh-CN" altLang="en-US" sz="1000" dirty="0">
                <a:solidFill>
                  <a:schemeClr val="tx1"/>
                </a:solidFill>
                <a:latin typeface="+mn-ea"/>
              </a:endParaRPr>
            </a:p>
          </p:txBody>
        </p:sp>
        <p:sp>
          <p:nvSpPr>
            <p:cNvPr id="81" name="TextBox 74"/>
            <p:cNvSpPr txBox="1">
              <a:spLocks noChangeArrowheads="1"/>
            </p:cNvSpPr>
            <p:nvPr/>
          </p:nvSpPr>
          <p:spPr bwMode="auto">
            <a:xfrm>
              <a:off x="1142976" y="3071810"/>
              <a:ext cx="2971800" cy="2457083"/>
            </a:xfrm>
            <a:prstGeom prst="rect">
              <a:avLst/>
            </a:prstGeom>
            <a:noFill/>
            <a:ln w="9525">
              <a:noFill/>
              <a:miter lim="800000"/>
              <a:headEnd/>
              <a:tailEnd/>
            </a:ln>
          </p:spPr>
          <p:txBody>
            <a:bodyPr>
              <a:spAutoFit/>
            </a:bodyPr>
            <a:lstStyle/>
            <a:p>
              <a:pPr marL="382588" indent="-342900">
                <a:lnSpc>
                  <a:spcPct val="150000"/>
                </a:lnSpc>
                <a:spcBef>
                  <a:spcPts val="538"/>
                </a:spcBef>
                <a:buClr>
                  <a:srgbClr val="C00000"/>
                </a:buClr>
                <a:buSzPct val="100000"/>
                <a:buFont typeface="Wingdings" pitchFamily="2" charset="2"/>
                <a:buChar char="ü"/>
              </a:pPr>
              <a:r>
                <a:rPr lang="zh-CN" altLang="en-US" sz="1600" dirty="0">
                  <a:latin typeface="华文中宋" pitchFamily="2" charset="-122"/>
                  <a:ea typeface="华文中宋" pitchFamily="2" charset="-122"/>
                  <a:sym typeface="宋体" charset="-122"/>
                </a:rPr>
                <a:t>通过各家银行的企业网银做批量付款</a:t>
              </a:r>
            </a:p>
            <a:p>
              <a:pPr marL="382588" indent="-342900">
                <a:lnSpc>
                  <a:spcPct val="150000"/>
                </a:lnSpc>
                <a:spcBef>
                  <a:spcPts val="450"/>
                </a:spcBef>
                <a:buClr>
                  <a:srgbClr val="C00000"/>
                </a:buClr>
                <a:buSzPct val="100000"/>
                <a:buFont typeface="Wingdings" pitchFamily="2" charset="2"/>
                <a:buChar char="ü"/>
              </a:pPr>
              <a:r>
                <a:rPr lang="zh-CN" altLang="en-US" sz="1600" dirty="0">
                  <a:latin typeface="华文中宋" pitchFamily="2" charset="-122"/>
                  <a:ea typeface="华文中宋" pitchFamily="2" charset="-122"/>
                  <a:sym typeface="宋体" charset="-122"/>
                </a:rPr>
                <a:t>需要按照不同的银行分别处理</a:t>
              </a:r>
            </a:p>
            <a:p>
              <a:pPr marL="382588" indent="-342900">
                <a:lnSpc>
                  <a:spcPct val="150000"/>
                </a:lnSpc>
                <a:spcBef>
                  <a:spcPts val="450"/>
                </a:spcBef>
                <a:buClr>
                  <a:srgbClr val="C00000"/>
                </a:buClr>
                <a:buFont typeface="Wingdings" pitchFamily="2" charset="2"/>
                <a:buChar char="ü"/>
              </a:pPr>
              <a:r>
                <a:rPr lang="zh-CN" altLang="en-US" sz="1600" dirty="0">
                  <a:latin typeface="华文中宋" pitchFamily="2" charset="-122"/>
                  <a:ea typeface="华文中宋" pitchFamily="2" charset="-122"/>
                  <a:sym typeface="宋体" charset="-122"/>
                </a:rPr>
                <a:t>批量文件格式不同</a:t>
              </a:r>
            </a:p>
            <a:p>
              <a:pPr marL="382588" indent="-342900">
                <a:lnSpc>
                  <a:spcPct val="150000"/>
                </a:lnSpc>
                <a:spcBef>
                  <a:spcPts val="450"/>
                </a:spcBef>
                <a:buClr>
                  <a:srgbClr val="C00000"/>
                </a:buClr>
                <a:buFont typeface="Wingdings" pitchFamily="2" charset="2"/>
                <a:buChar char="ü"/>
              </a:pPr>
              <a:r>
                <a:rPr lang="zh-CN" altLang="en-US" sz="1600" dirty="0">
                  <a:latin typeface="华文中宋" pitchFamily="2" charset="-122"/>
                  <a:ea typeface="华文中宋" pitchFamily="2" charset="-122"/>
                  <a:sym typeface="宋体" charset="-122"/>
                </a:rPr>
                <a:t>批量处理笔数有限制</a:t>
              </a:r>
              <a:endParaRPr lang="zh-CN" altLang="en-US" sz="1600" dirty="0">
                <a:latin typeface="华文中宋" pitchFamily="2" charset="-122"/>
                <a:ea typeface="华文中宋" pitchFamily="2" charset="-122"/>
              </a:endParaRPr>
            </a:p>
          </p:txBody>
        </p:sp>
        <p:sp>
          <p:nvSpPr>
            <p:cNvPr id="82" name="圆角矩形 81"/>
            <p:cNvSpPr/>
            <p:nvPr/>
          </p:nvSpPr>
          <p:spPr bwMode="auto">
            <a:xfrm>
              <a:off x="4577282" y="2708920"/>
              <a:ext cx="2956318" cy="3456384"/>
            </a:xfrm>
            <a:prstGeom prst="roundRect">
              <a:avLst>
                <a:gd name="adj" fmla="val 5869"/>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114300" indent="-114300" fontAlgn="auto">
                <a:lnSpc>
                  <a:spcPct val="120000"/>
                </a:lnSpc>
                <a:spcBef>
                  <a:spcPts val="0"/>
                </a:spcBef>
                <a:spcAft>
                  <a:spcPts val="0"/>
                </a:spcAft>
                <a:buSzPct val="50000"/>
                <a:buFont typeface="Wingdings" pitchFamily="2" charset="2"/>
                <a:buChar char="n"/>
                <a:defRPr/>
              </a:pPr>
              <a:endParaRPr lang="zh-CN" altLang="en-US" sz="1000" dirty="0">
                <a:solidFill>
                  <a:schemeClr val="tx1"/>
                </a:solidFill>
                <a:latin typeface="+mn-ea"/>
              </a:endParaRPr>
            </a:p>
          </p:txBody>
        </p:sp>
        <p:sp>
          <p:nvSpPr>
            <p:cNvPr id="83" name="TextBox 76"/>
            <p:cNvSpPr txBox="1">
              <a:spLocks noChangeArrowheads="1"/>
            </p:cNvSpPr>
            <p:nvPr/>
          </p:nvSpPr>
          <p:spPr bwMode="auto">
            <a:xfrm>
              <a:off x="4240003" y="2914729"/>
              <a:ext cx="3332162" cy="3122688"/>
            </a:xfrm>
            <a:prstGeom prst="rect">
              <a:avLst/>
            </a:prstGeom>
            <a:noFill/>
            <a:ln w="9525">
              <a:noFill/>
              <a:miter lim="800000"/>
              <a:headEnd/>
              <a:tailEnd/>
            </a:ln>
          </p:spPr>
          <p:txBody>
            <a:bodyPr wrap="square">
              <a:spAutoFit/>
            </a:bodyPr>
            <a:lstStyle/>
            <a:p>
              <a:pPr lvl="1">
                <a:lnSpc>
                  <a:spcPct val="150000"/>
                </a:lnSpc>
                <a:buClr>
                  <a:srgbClr val="C00000"/>
                </a:buClr>
                <a:buFont typeface="Wingdings" pitchFamily="2" charset="2"/>
                <a:buChar char="ü"/>
              </a:pPr>
              <a:r>
                <a:rPr lang="zh-CN" altLang="en-US" sz="1600" dirty="0">
                  <a:latin typeface="华文中宋" pitchFamily="2" charset="-122"/>
                  <a:ea typeface="华文中宋" pitchFamily="2" charset="-122"/>
                </a:rPr>
                <a:t>通过易生支付委托结算系统，可实现商家为下级代理和用户资金结算的批量处理。</a:t>
              </a:r>
            </a:p>
            <a:p>
              <a:pPr lvl="1">
                <a:lnSpc>
                  <a:spcPct val="150000"/>
                </a:lnSpc>
                <a:buClr>
                  <a:srgbClr val="C00000"/>
                </a:buClr>
                <a:buFont typeface="Wingdings" pitchFamily="2" charset="2"/>
                <a:buChar char="ü"/>
              </a:pPr>
              <a:r>
                <a:rPr lang="zh-CN" altLang="en-US" sz="1600" dirty="0">
                  <a:latin typeface="华文中宋" pitchFamily="2" charset="-122"/>
                  <a:ea typeface="华文中宋" pitchFamily="2" charset="-122"/>
                </a:rPr>
                <a:t>结算过程由系统自动处理，全面降低商家财务人员的工作量，避免人工操作带来的风险。</a:t>
              </a:r>
            </a:p>
            <a:p>
              <a:pPr marL="382588" indent="-342900">
                <a:lnSpc>
                  <a:spcPct val="150000"/>
                </a:lnSpc>
                <a:spcBef>
                  <a:spcPts val="538"/>
                </a:spcBef>
                <a:buClr>
                  <a:srgbClr val="FF3300"/>
                </a:buClr>
                <a:buSzPct val="100000"/>
              </a:pPr>
              <a:endParaRPr lang="zh-CN" altLang="en-US" sz="1600" dirty="0">
                <a:latin typeface="华文中宋" pitchFamily="2" charset="-122"/>
                <a:ea typeface="华文中宋" pitchFamily="2" charset="-122"/>
              </a:endParaRPr>
            </a:p>
          </p:txBody>
        </p:sp>
        <p:sp>
          <p:nvSpPr>
            <p:cNvPr id="84" name="圆角矩形 83"/>
            <p:cNvSpPr/>
            <p:nvPr/>
          </p:nvSpPr>
          <p:spPr>
            <a:xfrm>
              <a:off x="1259632" y="1888232"/>
              <a:ext cx="2400376" cy="604664"/>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dirty="0">
                <a:solidFill>
                  <a:schemeClr val="bg1"/>
                </a:solidFill>
                <a:latin typeface="微软雅黑" pitchFamily="34" charset="-122"/>
                <a:ea typeface="微软雅黑" pitchFamily="34" charset="-122"/>
              </a:endParaRPr>
            </a:p>
          </p:txBody>
        </p:sp>
        <p:sp>
          <p:nvSpPr>
            <p:cNvPr id="85" name="矩形 84"/>
            <p:cNvSpPr>
              <a:spLocks noChangeArrowheads="1"/>
            </p:cNvSpPr>
            <p:nvPr/>
          </p:nvSpPr>
          <p:spPr bwMode="auto">
            <a:xfrm>
              <a:off x="1541764" y="1988840"/>
              <a:ext cx="1991957" cy="433575"/>
            </a:xfrm>
            <a:prstGeom prst="rect">
              <a:avLst/>
            </a:prstGeom>
            <a:noFill/>
            <a:scene3d>
              <a:camera prst="orthographicFront"/>
              <a:lightRig rig="threePt" dir="t"/>
            </a:scene3d>
            <a:sp3d/>
          </p:spPr>
          <p:txBody>
            <a:bodyPr wrap="square">
              <a:spAutoFit/>
            </a:bodyPr>
            <a:lstStyle/>
            <a:p>
              <a:pPr algn="ctr" fontAlgn="auto">
                <a:spcBef>
                  <a:spcPts val="0"/>
                </a:spcBef>
                <a:spcAft>
                  <a:spcPts val="0"/>
                </a:spcAft>
                <a:defRPr/>
              </a:pPr>
              <a:r>
                <a:rPr lang="zh-CN" altLang="en-US" b="1"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传统银行代付</a:t>
              </a:r>
            </a:p>
          </p:txBody>
        </p:sp>
        <p:sp>
          <p:nvSpPr>
            <p:cNvPr id="86" name="圆角矩形 85"/>
            <p:cNvSpPr/>
            <p:nvPr/>
          </p:nvSpPr>
          <p:spPr>
            <a:xfrm>
              <a:off x="4653280" y="1888232"/>
              <a:ext cx="2400376" cy="604663"/>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dirty="0">
                <a:solidFill>
                  <a:schemeClr val="bg1"/>
                </a:solidFill>
                <a:latin typeface="微软雅黑" pitchFamily="34" charset="-122"/>
                <a:ea typeface="微软雅黑" pitchFamily="34" charset="-122"/>
              </a:endParaRPr>
            </a:p>
          </p:txBody>
        </p:sp>
        <p:sp>
          <p:nvSpPr>
            <p:cNvPr id="87" name="矩形 86"/>
            <p:cNvSpPr>
              <a:spLocks noChangeArrowheads="1"/>
            </p:cNvSpPr>
            <p:nvPr/>
          </p:nvSpPr>
          <p:spPr bwMode="auto">
            <a:xfrm>
              <a:off x="4859920" y="1973773"/>
              <a:ext cx="2009057" cy="433575"/>
            </a:xfrm>
            <a:prstGeom prst="rect">
              <a:avLst/>
            </a:prstGeom>
            <a:noFill/>
            <a:scene3d>
              <a:camera prst="orthographicFront"/>
              <a:lightRig rig="threePt" dir="t"/>
            </a:scene3d>
            <a:sp3d/>
          </p:spPr>
          <p:txBody>
            <a:bodyPr wrap="square">
              <a:spAutoFit/>
            </a:bodyPr>
            <a:lstStyle/>
            <a:p>
              <a:pPr algn="ctr" fontAlgn="auto">
                <a:spcBef>
                  <a:spcPts val="0"/>
                </a:spcBef>
                <a:spcAft>
                  <a:spcPts val="0"/>
                </a:spcAft>
                <a:defRPr/>
              </a:pPr>
              <a:r>
                <a:rPr lang="zh-CN" altLang="en-US" b="1"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易生委托结算</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4" name="组合 43"/>
          <p:cNvGrpSpPr/>
          <p:nvPr/>
        </p:nvGrpSpPr>
        <p:grpSpPr>
          <a:xfrm>
            <a:off x="857224" y="1571612"/>
            <a:ext cx="6500858" cy="3286148"/>
            <a:chOff x="857224" y="1928802"/>
            <a:chExt cx="6143668" cy="3143272"/>
          </a:xfrm>
        </p:grpSpPr>
        <p:sp>
          <p:nvSpPr>
            <p:cNvPr id="4" name="AutoShape 60"/>
            <p:cNvSpPr>
              <a:spLocks noChangeArrowheads="1"/>
            </p:cNvSpPr>
            <p:nvPr/>
          </p:nvSpPr>
          <p:spPr bwMode="auto">
            <a:xfrm>
              <a:off x="857224" y="2857496"/>
              <a:ext cx="1357322" cy="928694"/>
            </a:xfrm>
            <a:prstGeom prst="rightArrow">
              <a:avLst>
                <a:gd name="adj1" fmla="val 69473"/>
                <a:gd name="adj2" fmla="val 72994"/>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latin typeface="微软雅黑" pitchFamily="34" charset="-122"/>
                <a:ea typeface="微软雅黑" pitchFamily="34" charset="-122"/>
              </a:endParaRPr>
            </a:p>
          </p:txBody>
        </p:sp>
        <p:grpSp>
          <p:nvGrpSpPr>
            <p:cNvPr id="5" name="组合 4"/>
            <p:cNvGrpSpPr/>
            <p:nvPr/>
          </p:nvGrpSpPr>
          <p:grpSpPr>
            <a:xfrm>
              <a:off x="928662" y="3143248"/>
              <a:ext cx="857256" cy="357190"/>
              <a:chOff x="1214414" y="2071678"/>
              <a:chExt cx="1000132" cy="357190"/>
            </a:xfrm>
          </p:grpSpPr>
          <p:sp>
            <p:nvSpPr>
              <p:cNvPr id="6" name="矩形 5"/>
              <p:cNvSpPr/>
              <p:nvPr/>
            </p:nvSpPr>
            <p:spPr>
              <a:xfrm>
                <a:off x="1214414" y="2071678"/>
                <a:ext cx="1000132" cy="357190"/>
              </a:xfrm>
              <a:prstGeom prst="rect">
                <a:avLst/>
              </a:prstGeom>
              <a:solidFill>
                <a:srgbClr val="7FCBF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58207" y="2096727"/>
                <a:ext cx="684901"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商户</a:t>
                </a:r>
                <a:endParaRPr lang="zh-CN" altLang="en-US" sz="1200" b="1" dirty="0">
                  <a:latin typeface="微软雅黑" pitchFamily="34" charset="-122"/>
                  <a:ea typeface="微软雅黑" pitchFamily="34" charset="-122"/>
                </a:endParaRPr>
              </a:p>
            </p:txBody>
          </p:sp>
        </p:grpSp>
        <p:grpSp>
          <p:nvGrpSpPr>
            <p:cNvPr id="8" name="组合 7"/>
            <p:cNvGrpSpPr/>
            <p:nvPr/>
          </p:nvGrpSpPr>
          <p:grpSpPr>
            <a:xfrm>
              <a:off x="6000760" y="3071810"/>
              <a:ext cx="1000132" cy="357190"/>
              <a:chOff x="1214414" y="2071678"/>
              <a:chExt cx="1000132" cy="357190"/>
            </a:xfrm>
          </p:grpSpPr>
          <p:sp>
            <p:nvSpPr>
              <p:cNvPr id="9" name="矩形 8"/>
              <p:cNvSpPr/>
              <p:nvPr/>
            </p:nvSpPr>
            <p:spPr>
              <a:xfrm>
                <a:off x="1214414" y="2071678"/>
                <a:ext cx="1000132" cy="357190"/>
              </a:xfrm>
              <a:prstGeom prst="rect">
                <a:avLst/>
              </a:prstGeom>
              <a:solidFill>
                <a:srgbClr val="7FCBF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386769" y="2096727"/>
                <a:ext cx="756339"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收款人</a:t>
                </a:r>
                <a:r>
                  <a:rPr lang="en-US" altLang="zh-CN" sz="1200" b="1" dirty="0" smtClean="0">
                    <a:latin typeface="微软雅黑" pitchFamily="34" charset="-122"/>
                    <a:ea typeface="微软雅黑" pitchFamily="34" charset="-122"/>
                  </a:rPr>
                  <a:t>c</a:t>
                </a:r>
                <a:endParaRPr lang="zh-CN" altLang="en-US" sz="1200" b="1" dirty="0">
                  <a:latin typeface="微软雅黑" pitchFamily="34" charset="-122"/>
                  <a:ea typeface="微软雅黑" pitchFamily="34" charset="-122"/>
                </a:endParaRPr>
              </a:p>
            </p:txBody>
          </p:sp>
        </p:grpSp>
        <p:grpSp>
          <p:nvGrpSpPr>
            <p:cNvPr id="11" name="组合 10"/>
            <p:cNvGrpSpPr/>
            <p:nvPr/>
          </p:nvGrpSpPr>
          <p:grpSpPr>
            <a:xfrm>
              <a:off x="6000760" y="2500306"/>
              <a:ext cx="1000132" cy="357190"/>
              <a:chOff x="1214414" y="2071678"/>
              <a:chExt cx="1000132" cy="357190"/>
            </a:xfrm>
          </p:grpSpPr>
          <p:sp>
            <p:nvSpPr>
              <p:cNvPr id="12" name="矩形 11"/>
              <p:cNvSpPr/>
              <p:nvPr/>
            </p:nvSpPr>
            <p:spPr>
              <a:xfrm>
                <a:off x="1214414" y="2071678"/>
                <a:ext cx="1000132" cy="357190"/>
              </a:xfrm>
              <a:prstGeom prst="rect">
                <a:avLst/>
              </a:prstGeom>
              <a:solidFill>
                <a:srgbClr val="7FCBF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1386769" y="2096727"/>
                <a:ext cx="756339"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收款人</a:t>
                </a:r>
                <a:r>
                  <a:rPr lang="en-US" altLang="zh-CN" sz="1200" b="1" dirty="0" smtClean="0">
                    <a:latin typeface="微软雅黑" pitchFamily="34" charset="-122"/>
                    <a:ea typeface="微软雅黑" pitchFamily="34" charset="-122"/>
                  </a:rPr>
                  <a:t>b</a:t>
                </a:r>
                <a:endParaRPr lang="zh-CN" altLang="en-US" sz="1200" b="1" dirty="0">
                  <a:latin typeface="微软雅黑" pitchFamily="34" charset="-122"/>
                  <a:ea typeface="微软雅黑" pitchFamily="34" charset="-122"/>
                </a:endParaRPr>
              </a:p>
            </p:txBody>
          </p:sp>
        </p:grpSp>
        <p:grpSp>
          <p:nvGrpSpPr>
            <p:cNvPr id="14" name="组合 13"/>
            <p:cNvGrpSpPr/>
            <p:nvPr/>
          </p:nvGrpSpPr>
          <p:grpSpPr>
            <a:xfrm>
              <a:off x="6000760" y="1928802"/>
              <a:ext cx="1000132" cy="357190"/>
              <a:chOff x="1214414" y="2071678"/>
              <a:chExt cx="1000132" cy="357190"/>
            </a:xfrm>
          </p:grpSpPr>
          <p:sp>
            <p:nvSpPr>
              <p:cNvPr id="15" name="矩形 14"/>
              <p:cNvSpPr/>
              <p:nvPr/>
            </p:nvSpPr>
            <p:spPr>
              <a:xfrm>
                <a:off x="1214414" y="2071678"/>
                <a:ext cx="1000132" cy="357190"/>
              </a:xfrm>
              <a:prstGeom prst="rect">
                <a:avLst/>
              </a:prstGeom>
              <a:solidFill>
                <a:srgbClr val="7FCBF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386769" y="2096727"/>
                <a:ext cx="756339"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收款人</a:t>
                </a:r>
                <a:r>
                  <a:rPr lang="en-US" altLang="zh-CN" sz="1200" b="1" dirty="0" smtClean="0">
                    <a:latin typeface="微软雅黑" pitchFamily="34" charset="-122"/>
                    <a:ea typeface="微软雅黑" pitchFamily="34" charset="-122"/>
                  </a:rPr>
                  <a:t>a</a:t>
                </a:r>
                <a:endParaRPr lang="zh-CN" altLang="en-US" sz="1200" b="1" dirty="0">
                  <a:latin typeface="微软雅黑" pitchFamily="34" charset="-122"/>
                  <a:ea typeface="微软雅黑" pitchFamily="34" charset="-122"/>
                </a:endParaRPr>
              </a:p>
            </p:txBody>
          </p:sp>
        </p:grpSp>
        <p:grpSp>
          <p:nvGrpSpPr>
            <p:cNvPr id="17" name="组合 16"/>
            <p:cNvGrpSpPr/>
            <p:nvPr/>
          </p:nvGrpSpPr>
          <p:grpSpPr>
            <a:xfrm>
              <a:off x="6000760" y="4714884"/>
              <a:ext cx="1000132" cy="357190"/>
              <a:chOff x="1214414" y="2071678"/>
              <a:chExt cx="1000132" cy="357190"/>
            </a:xfrm>
          </p:grpSpPr>
          <p:sp>
            <p:nvSpPr>
              <p:cNvPr id="18" name="矩形 17"/>
              <p:cNvSpPr/>
              <p:nvPr/>
            </p:nvSpPr>
            <p:spPr>
              <a:xfrm>
                <a:off x="1214414" y="2071678"/>
                <a:ext cx="1000132" cy="357190"/>
              </a:xfrm>
              <a:prstGeom prst="rect">
                <a:avLst/>
              </a:prstGeom>
              <a:solidFill>
                <a:srgbClr val="7FCBF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386769" y="2096727"/>
                <a:ext cx="756339"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收款人</a:t>
                </a:r>
                <a:r>
                  <a:rPr lang="en-US" altLang="zh-CN" sz="1200" b="1" dirty="0" smtClean="0">
                    <a:latin typeface="微软雅黑" pitchFamily="34" charset="-122"/>
                    <a:ea typeface="微软雅黑" pitchFamily="34" charset="-122"/>
                  </a:rPr>
                  <a:t>f</a:t>
                </a:r>
                <a:endParaRPr lang="zh-CN" altLang="en-US" sz="1200" b="1" dirty="0">
                  <a:latin typeface="微软雅黑" pitchFamily="34" charset="-122"/>
                  <a:ea typeface="微软雅黑" pitchFamily="34" charset="-122"/>
                </a:endParaRPr>
              </a:p>
            </p:txBody>
          </p:sp>
        </p:grpSp>
        <p:grpSp>
          <p:nvGrpSpPr>
            <p:cNvPr id="20" name="组合 19"/>
            <p:cNvGrpSpPr/>
            <p:nvPr/>
          </p:nvGrpSpPr>
          <p:grpSpPr>
            <a:xfrm>
              <a:off x="6000760" y="4143380"/>
              <a:ext cx="1000132" cy="357190"/>
              <a:chOff x="1214414" y="2071678"/>
              <a:chExt cx="1000132" cy="357190"/>
            </a:xfrm>
          </p:grpSpPr>
          <p:sp>
            <p:nvSpPr>
              <p:cNvPr id="21" name="矩形 20"/>
              <p:cNvSpPr/>
              <p:nvPr/>
            </p:nvSpPr>
            <p:spPr>
              <a:xfrm>
                <a:off x="1214414" y="2071678"/>
                <a:ext cx="1000132" cy="357190"/>
              </a:xfrm>
              <a:prstGeom prst="rect">
                <a:avLst/>
              </a:prstGeom>
              <a:solidFill>
                <a:srgbClr val="7FCBF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386769" y="2096727"/>
                <a:ext cx="756339"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收款人</a:t>
                </a:r>
                <a:r>
                  <a:rPr lang="en-US" altLang="zh-CN" sz="1200" b="1" dirty="0" smtClean="0">
                    <a:latin typeface="微软雅黑" pitchFamily="34" charset="-122"/>
                    <a:ea typeface="微软雅黑" pitchFamily="34" charset="-122"/>
                  </a:rPr>
                  <a:t>e</a:t>
                </a:r>
                <a:endParaRPr lang="zh-CN" altLang="en-US" sz="1200" b="1" dirty="0">
                  <a:latin typeface="微软雅黑" pitchFamily="34" charset="-122"/>
                  <a:ea typeface="微软雅黑" pitchFamily="34" charset="-122"/>
                </a:endParaRPr>
              </a:p>
            </p:txBody>
          </p:sp>
        </p:grpSp>
        <p:grpSp>
          <p:nvGrpSpPr>
            <p:cNvPr id="23" name="组合 22"/>
            <p:cNvGrpSpPr/>
            <p:nvPr/>
          </p:nvGrpSpPr>
          <p:grpSpPr>
            <a:xfrm>
              <a:off x="6000760" y="3571876"/>
              <a:ext cx="1000132" cy="357190"/>
              <a:chOff x="1214414" y="2071678"/>
              <a:chExt cx="1000132" cy="357190"/>
            </a:xfrm>
          </p:grpSpPr>
          <p:sp>
            <p:nvSpPr>
              <p:cNvPr id="24" name="矩形 23"/>
              <p:cNvSpPr/>
              <p:nvPr/>
            </p:nvSpPr>
            <p:spPr>
              <a:xfrm>
                <a:off x="1214414" y="2071678"/>
                <a:ext cx="1000132" cy="357190"/>
              </a:xfrm>
              <a:prstGeom prst="rect">
                <a:avLst/>
              </a:prstGeom>
              <a:solidFill>
                <a:srgbClr val="7FCBF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386769" y="2096727"/>
                <a:ext cx="756339"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收款人</a:t>
                </a:r>
                <a:r>
                  <a:rPr lang="en-US" altLang="zh-CN" sz="1200" b="1" dirty="0" smtClean="0">
                    <a:latin typeface="微软雅黑" pitchFamily="34" charset="-122"/>
                    <a:ea typeface="微软雅黑" pitchFamily="34" charset="-122"/>
                  </a:rPr>
                  <a:t>d</a:t>
                </a:r>
                <a:endParaRPr lang="zh-CN" altLang="en-US" sz="1200" b="1" dirty="0">
                  <a:latin typeface="微软雅黑" pitchFamily="34" charset="-122"/>
                  <a:ea typeface="微软雅黑" pitchFamily="34" charset="-122"/>
                </a:endParaRPr>
              </a:p>
            </p:txBody>
          </p:sp>
        </p:grpSp>
        <p:pic>
          <p:nvPicPr>
            <p:cNvPr id="26" name="图片 25" descr="logozhifu.png"/>
            <p:cNvPicPr>
              <a:picLocks noChangeAspect="1"/>
            </p:cNvPicPr>
            <p:nvPr/>
          </p:nvPicPr>
          <p:blipFill>
            <a:blip r:embed="rId3"/>
            <a:stretch>
              <a:fillRect/>
            </a:stretch>
          </p:blipFill>
          <p:spPr>
            <a:xfrm>
              <a:off x="2143108" y="3002277"/>
              <a:ext cx="1571636" cy="712475"/>
            </a:xfrm>
            <a:prstGeom prst="rect">
              <a:avLst/>
            </a:prstGeom>
          </p:spPr>
        </p:pic>
        <p:cxnSp>
          <p:nvCxnSpPr>
            <p:cNvPr id="27" name="直接箭头连接符 26"/>
            <p:cNvCxnSpPr>
              <a:stCxn id="26" idx="3"/>
            </p:cNvCxnSpPr>
            <p:nvPr/>
          </p:nvCxnSpPr>
          <p:spPr>
            <a:xfrm flipV="1">
              <a:off x="3714744" y="2107397"/>
              <a:ext cx="2286016" cy="125111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直接箭头连接符 27"/>
            <p:cNvCxnSpPr>
              <a:stCxn id="26" idx="3"/>
            </p:cNvCxnSpPr>
            <p:nvPr/>
          </p:nvCxnSpPr>
          <p:spPr>
            <a:xfrm flipV="1">
              <a:off x="3714744" y="2678901"/>
              <a:ext cx="2286016" cy="67961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9" name="直接箭头连接符 28"/>
            <p:cNvCxnSpPr>
              <a:stCxn id="26" idx="3"/>
            </p:cNvCxnSpPr>
            <p:nvPr/>
          </p:nvCxnSpPr>
          <p:spPr>
            <a:xfrm flipV="1">
              <a:off x="3714744" y="3250405"/>
              <a:ext cx="2286016" cy="10811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0" name="直接箭头连接符 29"/>
            <p:cNvCxnSpPr>
              <a:stCxn id="26" idx="3"/>
            </p:cNvCxnSpPr>
            <p:nvPr/>
          </p:nvCxnSpPr>
          <p:spPr>
            <a:xfrm>
              <a:off x="3714744" y="3358515"/>
              <a:ext cx="2286016" cy="39195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1" name="直接箭头连接符 30"/>
            <p:cNvCxnSpPr>
              <a:stCxn id="26" idx="3"/>
            </p:cNvCxnSpPr>
            <p:nvPr/>
          </p:nvCxnSpPr>
          <p:spPr>
            <a:xfrm>
              <a:off x="3714744" y="3358515"/>
              <a:ext cx="2286016" cy="96346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2" name="直接箭头连接符 31"/>
            <p:cNvCxnSpPr>
              <a:stCxn id="26" idx="3"/>
            </p:cNvCxnSpPr>
            <p:nvPr/>
          </p:nvCxnSpPr>
          <p:spPr>
            <a:xfrm>
              <a:off x="3714744" y="3358515"/>
              <a:ext cx="2286016" cy="153496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34" name="组合 33"/>
          <p:cNvGrpSpPr/>
          <p:nvPr/>
        </p:nvGrpSpPr>
        <p:grpSpPr>
          <a:xfrm>
            <a:off x="0" y="571480"/>
            <a:ext cx="4857752" cy="642942"/>
            <a:chOff x="0" y="571480"/>
            <a:chExt cx="4857752" cy="642942"/>
          </a:xfrm>
        </p:grpSpPr>
        <p:sp>
          <p:nvSpPr>
            <p:cNvPr id="35" name="矩形 34"/>
            <p:cNvSpPr/>
            <p:nvPr/>
          </p:nvSpPr>
          <p:spPr>
            <a:xfrm>
              <a:off x="235068" y="571480"/>
              <a:ext cx="4551246"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委托结算</a:t>
              </a:r>
              <a:endParaRPr lang="zh-CN" altLang="en-US" sz="2800" b="1" dirty="0">
                <a:latin typeface="微软雅黑" pitchFamily="34" charset="-122"/>
                <a:ea typeface="微软雅黑" pitchFamily="34" charset="-122"/>
              </a:endParaRPr>
            </a:p>
          </p:txBody>
        </p:sp>
        <p:sp>
          <p:nvSpPr>
            <p:cNvPr id="36" name="矩形 35"/>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圆角矩形 36"/>
          <p:cNvSpPr/>
          <p:nvPr/>
        </p:nvSpPr>
        <p:spPr>
          <a:xfrm>
            <a:off x="428596" y="5357826"/>
            <a:ext cx="1357322" cy="500066"/>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无需前往银行</a:t>
            </a:r>
            <a:endParaRPr lang="zh-CN" altLang="en-US" sz="1200" dirty="0">
              <a:solidFill>
                <a:schemeClr val="bg1"/>
              </a:solidFill>
              <a:latin typeface="微软雅黑" pitchFamily="34" charset="-122"/>
              <a:ea typeface="微软雅黑" pitchFamily="34" charset="-122"/>
            </a:endParaRPr>
          </a:p>
        </p:txBody>
      </p:sp>
      <p:sp>
        <p:nvSpPr>
          <p:cNvPr id="38" name="圆角矩形 37"/>
          <p:cNvSpPr/>
          <p:nvPr/>
        </p:nvSpPr>
        <p:spPr>
          <a:xfrm>
            <a:off x="2071670" y="5357826"/>
            <a:ext cx="1357322" cy="500066"/>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统一出口、完善财务管理</a:t>
            </a:r>
            <a:endParaRPr lang="zh-CN" altLang="en-US" sz="1200" dirty="0">
              <a:solidFill>
                <a:schemeClr val="bg1"/>
              </a:solidFill>
              <a:latin typeface="微软雅黑" pitchFamily="34" charset="-122"/>
              <a:ea typeface="微软雅黑" pitchFamily="34" charset="-122"/>
            </a:endParaRPr>
          </a:p>
        </p:txBody>
      </p:sp>
      <p:sp>
        <p:nvSpPr>
          <p:cNvPr id="39" name="圆角矩形 38"/>
          <p:cNvSpPr/>
          <p:nvPr/>
        </p:nvSpPr>
        <p:spPr>
          <a:xfrm>
            <a:off x="3714744" y="5357826"/>
            <a:ext cx="1357322" cy="500066"/>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手续费低至封顶</a:t>
            </a:r>
            <a:r>
              <a:rPr lang="en-US" altLang="zh-CN" sz="1200" dirty="0" smtClean="0">
                <a:solidFill>
                  <a:schemeClr val="bg1"/>
                </a:solidFill>
                <a:latin typeface="微软雅黑" pitchFamily="34" charset="-122"/>
                <a:ea typeface="微软雅黑" pitchFamily="34" charset="-122"/>
              </a:rPr>
              <a:t>5</a:t>
            </a:r>
            <a:r>
              <a:rPr lang="zh-CN" altLang="en-US" sz="1200" dirty="0" smtClean="0">
                <a:solidFill>
                  <a:schemeClr val="bg1"/>
                </a:solidFill>
                <a:latin typeface="微软雅黑" pitchFamily="34" charset="-122"/>
                <a:ea typeface="微软雅黑" pitchFamily="34" charset="-122"/>
              </a:rPr>
              <a:t>元</a:t>
            </a:r>
            <a:endParaRPr lang="zh-CN" altLang="en-US" sz="1200" dirty="0">
              <a:solidFill>
                <a:schemeClr val="bg1"/>
              </a:solidFill>
              <a:latin typeface="微软雅黑" pitchFamily="34" charset="-122"/>
              <a:ea typeface="微软雅黑" pitchFamily="34" charset="-122"/>
            </a:endParaRPr>
          </a:p>
        </p:txBody>
      </p:sp>
      <p:sp>
        <p:nvSpPr>
          <p:cNvPr id="40" name="圆角矩形 39"/>
          <p:cNvSpPr/>
          <p:nvPr/>
        </p:nvSpPr>
        <p:spPr>
          <a:xfrm>
            <a:off x="5429256" y="5357826"/>
            <a:ext cx="1357322" cy="500066"/>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到账时间快</a:t>
            </a:r>
            <a:endParaRPr lang="zh-CN" altLang="en-US" sz="1200" dirty="0">
              <a:solidFill>
                <a:schemeClr val="bg1"/>
              </a:solidFill>
              <a:latin typeface="微软雅黑" pitchFamily="34" charset="-122"/>
              <a:ea typeface="微软雅黑" pitchFamily="34" charset="-122"/>
            </a:endParaRPr>
          </a:p>
        </p:txBody>
      </p:sp>
      <p:sp>
        <p:nvSpPr>
          <p:cNvPr id="41" name="圆角矩形 40"/>
          <p:cNvSpPr/>
          <p:nvPr/>
        </p:nvSpPr>
        <p:spPr>
          <a:xfrm>
            <a:off x="7143768" y="5357826"/>
            <a:ext cx="1357322" cy="500066"/>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减少财务工作量</a:t>
            </a:r>
            <a:endParaRPr lang="zh-CN" altLang="en-US" sz="1200" dirty="0">
              <a:solidFill>
                <a:schemeClr val="bg1"/>
              </a:solidFill>
              <a:latin typeface="微软雅黑" pitchFamily="34" charset="-122"/>
              <a:ea typeface="微软雅黑" pitchFamily="34" charset="-122"/>
            </a:endParaRPr>
          </a:p>
        </p:txBody>
      </p:sp>
      <p:sp>
        <p:nvSpPr>
          <p:cNvPr id="42" name="圆角矩形 41"/>
          <p:cNvSpPr/>
          <p:nvPr/>
        </p:nvSpPr>
        <p:spPr>
          <a:xfrm>
            <a:off x="2071670" y="6000768"/>
            <a:ext cx="1357322" cy="500066"/>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个性化报表生成</a:t>
            </a:r>
            <a:endParaRPr lang="zh-CN" altLang="en-US" sz="1200" dirty="0">
              <a:solidFill>
                <a:schemeClr val="bg1"/>
              </a:solidFill>
              <a:latin typeface="微软雅黑" pitchFamily="34" charset="-122"/>
              <a:ea typeface="微软雅黑" pitchFamily="34" charset="-122"/>
            </a:endParaRPr>
          </a:p>
        </p:txBody>
      </p:sp>
      <p:sp>
        <p:nvSpPr>
          <p:cNvPr id="43" name="圆角矩形 42"/>
          <p:cNvSpPr/>
          <p:nvPr/>
        </p:nvSpPr>
        <p:spPr>
          <a:xfrm>
            <a:off x="5429256" y="6000768"/>
            <a:ext cx="1357322" cy="500066"/>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强大财务统计  功能</a:t>
            </a:r>
            <a:endParaRPr lang="zh-CN" altLang="en-US" sz="1200" dirty="0">
              <a:solidFill>
                <a:schemeClr val="bg1"/>
              </a:solidFill>
              <a:latin typeface="微软雅黑" pitchFamily="34" charset="-122"/>
              <a:ea typeface="微软雅黑" pitchFamily="34" charset="-122"/>
            </a:endParaRPr>
          </a:p>
        </p:txBody>
      </p:sp>
      <p:sp>
        <p:nvSpPr>
          <p:cNvPr id="45" name="圆角矩形 44"/>
          <p:cNvSpPr/>
          <p:nvPr/>
        </p:nvSpPr>
        <p:spPr>
          <a:xfrm>
            <a:off x="3714744" y="6000768"/>
            <a:ext cx="1357322" cy="500066"/>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一个模板</a:t>
            </a:r>
            <a:r>
              <a:rPr lang="en-US" altLang="zh-CN" sz="1200" dirty="0" smtClean="0">
                <a:solidFill>
                  <a:schemeClr val="bg1"/>
                </a:solidFill>
                <a:latin typeface="微软雅黑" pitchFamily="34" charset="-122"/>
                <a:ea typeface="微软雅黑" pitchFamily="34" charset="-122"/>
              </a:rPr>
              <a:t>N</a:t>
            </a:r>
            <a:r>
              <a:rPr lang="zh-CN" altLang="en-US" sz="1200" dirty="0" smtClean="0">
                <a:solidFill>
                  <a:schemeClr val="bg1"/>
                </a:solidFill>
                <a:latin typeface="微软雅黑" pitchFamily="34" charset="-122"/>
                <a:ea typeface="微软雅黑" pitchFamily="34" charset="-122"/>
              </a:rPr>
              <a:t>笔  出款</a:t>
            </a:r>
            <a:endParaRPr lang="zh-CN" altLang="en-US" sz="1200" dirty="0">
              <a:solidFill>
                <a:schemeClr val="bg1"/>
              </a:solidFill>
              <a:latin typeface="微软雅黑" pitchFamily="34" charset="-122"/>
              <a:ea typeface="微软雅黑"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圆角矩形 6"/>
          <p:cNvSpPr/>
          <p:nvPr/>
        </p:nvSpPr>
        <p:spPr bwMode="auto">
          <a:xfrm>
            <a:off x="1357290" y="1571612"/>
            <a:ext cx="5753120" cy="54281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fontAlgn="ctr">
              <a:spcBef>
                <a:spcPts val="0"/>
              </a:spcBef>
              <a:spcAft>
                <a:spcPts val="0"/>
              </a:spcAft>
              <a:buClr>
                <a:srgbClr val="FF0000"/>
              </a:buClr>
              <a:buSzPct val="70000"/>
              <a:tabLst>
                <a:tab pos="136525" algn="l"/>
              </a:tabLst>
              <a:defRPr/>
            </a:pPr>
            <a:r>
              <a:rPr lang="en-US" altLang="zh-CN" sz="1400" dirty="0" smtClean="0">
                <a:solidFill>
                  <a:schemeClr val="tx1"/>
                </a:solidFill>
                <a:latin typeface="微软雅黑" pitchFamily="34" charset="-122"/>
                <a:ea typeface="微软雅黑" pitchFamily="34" charset="-122"/>
              </a:rPr>
              <a:t>      </a:t>
            </a:r>
            <a:r>
              <a:rPr lang="zh-CN" altLang="en-US" sz="1600" b="1" dirty="0" smtClean="0">
                <a:solidFill>
                  <a:schemeClr val="tx1"/>
                </a:solidFill>
                <a:latin typeface="微软雅黑" pitchFamily="34" charset="-122"/>
                <a:ea typeface="微软雅黑" pitchFamily="34" charset="-122"/>
              </a:rPr>
              <a:t>跨行异地支付      </a:t>
            </a:r>
            <a:r>
              <a:rPr lang="zh-CN" altLang="en-US" sz="1400" dirty="0" smtClean="0">
                <a:solidFill>
                  <a:schemeClr val="tx1"/>
                </a:solidFill>
                <a:latin typeface="微软雅黑" pitchFamily="34" charset="-122"/>
                <a:ea typeface="微软雅黑" pitchFamily="34" charset="-122"/>
              </a:rPr>
              <a:t>系统支持固定银行对不同银行、不同地域支付</a:t>
            </a:r>
            <a:endParaRPr lang="zh-CN" altLang="en-US" sz="1400" dirty="0">
              <a:solidFill>
                <a:schemeClr val="tx1"/>
              </a:solidFill>
              <a:latin typeface="微软雅黑" pitchFamily="34" charset="-122"/>
              <a:ea typeface="微软雅黑" pitchFamily="34" charset="-122"/>
            </a:endParaRPr>
          </a:p>
        </p:txBody>
      </p:sp>
      <p:sp>
        <p:nvSpPr>
          <p:cNvPr id="5" name="椭圆 10"/>
          <p:cNvSpPr/>
          <p:nvPr/>
        </p:nvSpPr>
        <p:spPr bwMode="auto">
          <a:xfrm>
            <a:off x="1509690" y="1800212"/>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buFont typeface="Wingdings" pitchFamily="2" charset="2"/>
              <a:buChar char="u"/>
              <a:defRPr/>
            </a:pPr>
            <a:endParaRPr lang="zh-CN" altLang="en-US" sz="1600" dirty="0">
              <a:solidFill>
                <a:schemeClr val="bg1"/>
              </a:solidFill>
              <a:latin typeface="微软雅黑" pitchFamily="34" charset="-122"/>
              <a:ea typeface="微软雅黑" pitchFamily="34" charset="-122"/>
            </a:endParaRPr>
          </a:p>
        </p:txBody>
      </p:sp>
      <p:sp>
        <p:nvSpPr>
          <p:cNvPr id="6" name="圆角矩形 6"/>
          <p:cNvSpPr/>
          <p:nvPr/>
        </p:nvSpPr>
        <p:spPr bwMode="auto">
          <a:xfrm>
            <a:off x="1395370" y="2590784"/>
            <a:ext cx="5715040" cy="54281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fontAlgn="ctr">
              <a:spcBef>
                <a:spcPts val="0"/>
              </a:spcBef>
              <a:spcAft>
                <a:spcPts val="0"/>
              </a:spcAft>
              <a:buClr>
                <a:srgbClr val="FF0000"/>
              </a:buClr>
              <a:buSzPct val="70000"/>
              <a:tabLst>
                <a:tab pos="136525" algn="l"/>
              </a:tabLst>
              <a:defRPr/>
            </a:pPr>
            <a:r>
              <a:rPr lang="en-US" altLang="zh-CN" sz="1400" dirty="0">
                <a:solidFill>
                  <a:schemeClr val="tx1"/>
                </a:solidFill>
                <a:latin typeface="微软雅黑" pitchFamily="34" charset="-122"/>
                <a:ea typeface="微软雅黑" pitchFamily="34" charset="-122"/>
              </a:rPr>
              <a:t>      </a:t>
            </a:r>
            <a:r>
              <a:rPr lang="zh-CN" altLang="en-US" sz="1600" b="1" dirty="0" smtClean="0">
                <a:solidFill>
                  <a:schemeClr val="tx1"/>
                </a:solidFill>
                <a:latin typeface="微软雅黑" pitchFamily="34" charset="-122"/>
                <a:ea typeface="微软雅黑" pitchFamily="34" charset="-122"/>
              </a:rPr>
              <a:t>到账时间快速      </a:t>
            </a:r>
            <a:r>
              <a:rPr lang="zh-CN" altLang="en-US" sz="1400" dirty="0" smtClean="0">
                <a:solidFill>
                  <a:schemeClr val="tx1"/>
                </a:solidFill>
                <a:latin typeface="微软雅黑" pitchFamily="34" charset="-122"/>
                <a:ea typeface="微软雅黑" pitchFamily="34" charset="-122"/>
              </a:rPr>
              <a:t>不同地域不同银行均实现快速到账，每日三个               </a:t>
            </a:r>
            <a:endParaRPr lang="en-US" altLang="zh-CN" sz="1400" dirty="0" smtClean="0">
              <a:solidFill>
                <a:schemeClr val="tx1"/>
              </a:solidFill>
              <a:latin typeface="微软雅黑" pitchFamily="34" charset="-122"/>
              <a:ea typeface="微软雅黑" pitchFamily="34" charset="-122"/>
            </a:endParaRPr>
          </a:p>
          <a:p>
            <a:pPr marL="0" lvl="2" fontAlgn="ctr">
              <a:spcBef>
                <a:spcPts val="0"/>
              </a:spcBef>
              <a:spcAft>
                <a:spcPts val="0"/>
              </a:spcAft>
              <a:buClr>
                <a:srgbClr val="FF0000"/>
              </a:buClr>
              <a:buSzPct val="70000"/>
              <a:tabLst>
                <a:tab pos="136525" algn="l"/>
              </a:tabLst>
              <a:defRPr/>
            </a:pPr>
            <a:r>
              <a:rPr lang="zh-CN" altLang="en-US" sz="1400" dirty="0" smtClean="0">
                <a:solidFill>
                  <a:schemeClr val="tx1"/>
                </a:solidFill>
                <a:latin typeface="微软雅黑" pitchFamily="34" charset="-122"/>
                <a:ea typeface="微软雅黑" pitchFamily="34" charset="-122"/>
              </a:rPr>
              <a:t>      处理批次（分别</a:t>
            </a:r>
            <a:r>
              <a:rPr lang="en-US" altLang="zh-CN" sz="1400" dirty="0" smtClean="0">
                <a:solidFill>
                  <a:schemeClr val="tx1"/>
                </a:solidFill>
                <a:latin typeface="微软雅黑" pitchFamily="34" charset="-122"/>
                <a:ea typeface="微软雅黑" pitchFamily="34" charset="-122"/>
              </a:rPr>
              <a:t>10</a:t>
            </a:r>
            <a:r>
              <a:rPr lang="zh-CN" altLang="en-US" sz="1400" dirty="0" smtClean="0">
                <a:solidFill>
                  <a:schemeClr val="tx1"/>
                </a:solidFill>
                <a:latin typeface="微软雅黑" pitchFamily="34" charset="-122"/>
                <a:ea typeface="微软雅黑" pitchFamily="34" charset="-122"/>
              </a:rPr>
              <a:t>点、</a:t>
            </a:r>
            <a:r>
              <a:rPr lang="en-US" altLang="zh-CN" sz="1400" dirty="0" smtClean="0">
                <a:solidFill>
                  <a:schemeClr val="tx1"/>
                </a:solidFill>
                <a:latin typeface="微软雅黑" pitchFamily="34" charset="-122"/>
                <a:ea typeface="微软雅黑" pitchFamily="34" charset="-122"/>
              </a:rPr>
              <a:t>14</a:t>
            </a:r>
            <a:r>
              <a:rPr lang="zh-CN" altLang="en-US" sz="1400" dirty="0" smtClean="0">
                <a:solidFill>
                  <a:schemeClr val="tx1"/>
                </a:solidFill>
                <a:latin typeface="微软雅黑" pitchFamily="34" charset="-122"/>
                <a:ea typeface="微软雅黑" pitchFamily="34" charset="-122"/>
              </a:rPr>
              <a:t>点、</a:t>
            </a:r>
            <a:r>
              <a:rPr lang="en-US" altLang="zh-CN" sz="1400" dirty="0" smtClean="0">
                <a:solidFill>
                  <a:schemeClr val="tx1"/>
                </a:solidFill>
                <a:latin typeface="微软雅黑" pitchFamily="34" charset="-122"/>
                <a:ea typeface="微软雅黑" pitchFamily="34" charset="-122"/>
              </a:rPr>
              <a:t>16</a:t>
            </a:r>
            <a:r>
              <a:rPr lang="zh-CN" altLang="en-US" sz="1400" dirty="0" smtClean="0">
                <a:solidFill>
                  <a:schemeClr val="tx1"/>
                </a:solidFill>
                <a:latin typeface="微软雅黑" pitchFamily="34" charset="-122"/>
                <a:ea typeface="微软雅黑" pitchFamily="34" charset="-122"/>
              </a:rPr>
              <a:t>点），满足商户的出款需求</a:t>
            </a:r>
            <a:endParaRPr lang="zh-CN" altLang="en-US" sz="1400" dirty="0">
              <a:solidFill>
                <a:schemeClr val="tx1"/>
              </a:solidFill>
              <a:latin typeface="微软雅黑" pitchFamily="34" charset="-122"/>
              <a:ea typeface="微软雅黑" pitchFamily="34" charset="-122"/>
            </a:endParaRPr>
          </a:p>
        </p:txBody>
      </p:sp>
      <p:sp>
        <p:nvSpPr>
          <p:cNvPr id="7" name="椭圆 6"/>
          <p:cNvSpPr/>
          <p:nvPr/>
        </p:nvSpPr>
        <p:spPr bwMode="auto">
          <a:xfrm>
            <a:off x="1547770" y="2819384"/>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buFont typeface="Wingdings" pitchFamily="2" charset="2"/>
              <a:buChar char="u"/>
              <a:defRPr/>
            </a:pPr>
            <a:endParaRPr lang="zh-CN" altLang="en-US" sz="1600" dirty="0">
              <a:solidFill>
                <a:schemeClr val="bg1"/>
              </a:solidFill>
              <a:latin typeface="微软雅黑" pitchFamily="34" charset="-122"/>
              <a:ea typeface="微软雅黑" pitchFamily="34" charset="-122"/>
            </a:endParaRPr>
          </a:p>
        </p:txBody>
      </p:sp>
      <p:sp>
        <p:nvSpPr>
          <p:cNvPr id="8" name="圆角矩形 6"/>
          <p:cNvSpPr/>
          <p:nvPr/>
        </p:nvSpPr>
        <p:spPr bwMode="auto">
          <a:xfrm>
            <a:off x="1395370" y="3548172"/>
            <a:ext cx="5715040" cy="54281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fontAlgn="ctr">
              <a:spcBef>
                <a:spcPts val="0"/>
              </a:spcBef>
              <a:spcAft>
                <a:spcPts val="0"/>
              </a:spcAft>
              <a:buClr>
                <a:srgbClr val="FF0000"/>
              </a:buClr>
              <a:buSzPct val="70000"/>
              <a:tabLst>
                <a:tab pos="136525" algn="l"/>
              </a:tabLst>
              <a:defRPr/>
            </a:pPr>
            <a:r>
              <a:rPr lang="en-US" altLang="zh-CN" sz="1400" dirty="0">
                <a:solidFill>
                  <a:schemeClr val="tx1"/>
                </a:solidFill>
                <a:latin typeface="微软雅黑" pitchFamily="34" charset="-122"/>
                <a:ea typeface="微软雅黑" pitchFamily="34" charset="-122"/>
              </a:rPr>
              <a:t>      </a:t>
            </a:r>
            <a:r>
              <a:rPr lang="zh-CN" altLang="en-US" sz="1600" b="1" dirty="0" smtClean="0">
                <a:solidFill>
                  <a:schemeClr val="tx1"/>
                </a:solidFill>
                <a:latin typeface="微软雅黑" pitchFamily="34" charset="-122"/>
                <a:ea typeface="微软雅黑" pitchFamily="34" charset="-122"/>
              </a:rPr>
              <a:t>减少财务工作量</a:t>
            </a:r>
            <a:r>
              <a:rPr lang="zh-CN" altLang="en-US" sz="1400" dirty="0" smtClean="0">
                <a:solidFill>
                  <a:schemeClr val="tx1"/>
                </a:solidFill>
                <a:latin typeface="微软雅黑" pitchFamily="34" charset="-122"/>
                <a:ea typeface="微软雅黑" pitchFamily="34" charset="-122"/>
              </a:rPr>
              <a:t>    商户只需打款报表、打款总额提供易生即可</a:t>
            </a:r>
            <a:endParaRPr lang="zh-CN" altLang="en-US" sz="1400" dirty="0">
              <a:solidFill>
                <a:schemeClr val="tx1"/>
              </a:solidFill>
              <a:latin typeface="微软雅黑" pitchFamily="34" charset="-122"/>
              <a:ea typeface="微软雅黑" pitchFamily="34" charset="-122"/>
            </a:endParaRPr>
          </a:p>
        </p:txBody>
      </p:sp>
      <p:sp>
        <p:nvSpPr>
          <p:cNvPr id="9" name="椭圆 8"/>
          <p:cNvSpPr/>
          <p:nvPr/>
        </p:nvSpPr>
        <p:spPr bwMode="auto">
          <a:xfrm>
            <a:off x="1547770" y="3776772"/>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buFont typeface="Wingdings" pitchFamily="2" charset="2"/>
              <a:buChar char="u"/>
              <a:defRPr/>
            </a:pPr>
            <a:endParaRPr lang="zh-CN" altLang="en-US" sz="1600" dirty="0">
              <a:solidFill>
                <a:schemeClr val="bg1"/>
              </a:solidFill>
              <a:latin typeface="微软雅黑" pitchFamily="34" charset="-122"/>
              <a:ea typeface="微软雅黑" pitchFamily="34" charset="-122"/>
            </a:endParaRPr>
          </a:p>
        </p:txBody>
      </p:sp>
      <p:sp>
        <p:nvSpPr>
          <p:cNvPr id="10" name="圆角矩形 6"/>
          <p:cNvSpPr/>
          <p:nvPr/>
        </p:nvSpPr>
        <p:spPr bwMode="auto">
          <a:xfrm>
            <a:off x="1395370" y="4476866"/>
            <a:ext cx="5786478" cy="54281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fontAlgn="ctr">
              <a:spcBef>
                <a:spcPts val="0"/>
              </a:spcBef>
              <a:spcAft>
                <a:spcPts val="0"/>
              </a:spcAft>
              <a:buClr>
                <a:srgbClr val="FF0000"/>
              </a:buClr>
              <a:buSzPct val="70000"/>
              <a:tabLst>
                <a:tab pos="136525" algn="l"/>
              </a:tabLst>
              <a:defRPr/>
            </a:pPr>
            <a:r>
              <a:rPr lang="en-US" altLang="zh-CN" sz="1400" dirty="0">
                <a:solidFill>
                  <a:schemeClr val="tx1"/>
                </a:solidFill>
                <a:latin typeface="微软雅黑" pitchFamily="34" charset="-122"/>
                <a:ea typeface="微软雅黑" pitchFamily="34" charset="-122"/>
              </a:rPr>
              <a:t>      </a:t>
            </a:r>
            <a:r>
              <a:rPr lang="zh-CN" altLang="en-US" sz="1600" b="1" dirty="0" smtClean="0">
                <a:solidFill>
                  <a:schemeClr val="tx1"/>
                </a:solidFill>
                <a:latin typeface="微软雅黑" pitchFamily="34" charset="-122"/>
                <a:ea typeface="微软雅黑" pitchFamily="34" charset="-122"/>
              </a:rPr>
              <a:t>出款及时反馈        </a:t>
            </a:r>
            <a:r>
              <a:rPr lang="zh-CN" altLang="en-US" sz="1400" dirty="0" smtClean="0">
                <a:solidFill>
                  <a:schemeClr val="tx1"/>
                </a:solidFill>
                <a:latin typeface="微软雅黑" pitchFamily="34" charset="-122"/>
                <a:ea typeface="微软雅黑" pitchFamily="34" charset="-122"/>
              </a:rPr>
              <a:t>打款报表反馈及时，相关明细反映明确                    </a:t>
            </a:r>
            <a:endParaRPr lang="zh-CN" altLang="en-US" sz="1400" dirty="0">
              <a:solidFill>
                <a:schemeClr val="tx1"/>
              </a:solidFill>
              <a:latin typeface="微软雅黑" pitchFamily="34" charset="-122"/>
              <a:ea typeface="微软雅黑" pitchFamily="34" charset="-122"/>
            </a:endParaRPr>
          </a:p>
        </p:txBody>
      </p:sp>
      <p:sp>
        <p:nvSpPr>
          <p:cNvPr id="11" name="椭圆 10"/>
          <p:cNvSpPr/>
          <p:nvPr/>
        </p:nvSpPr>
        <p:spPr bwMode="auto">
          <a:xfrm>
            <a:off x="1547770" y="4705466"/>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buFont typeface="Wingdings" pitchFamily="2" charset="2"/>
              <a:buChar char="u"/>
              <a:defRPr/>
            </a:pPr>
            <a:endParaRPr lang="zh-CN" altLang="en-US" sz="1600" dirty="0">
              <a:solidFill>
                <a:schemeClr val="bg1"/>
              </a:solidFill>
              <a:latin typeface="微软雅黑" pitchFamily="34" charset="-122"/>
              <a:ea typeface="微软雅黑" pitchFamily="34" charset="-122"/>
            </a:endParaRPr>
          </a:p>
        </p:txBody>
      </p:sp>
      <p:sp>
        <p:nvSpPr>
          <p:cNvPr id="14" name="圆角矩形 6"/>
          <p:cNvSpPr/>
          <p:nvPr/>
        </p:nvSpPr>
        <p:spPr bwMode="auto">
          <a:xfrm>
            <a:off x="1357290" y="5448304"/>
            <a:ext cx="5857916" cy="54281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fontAlgn="ctr">
              <a:spcBef>
                <a:spcPts val="0"/>
              </a:spcBef>
              <a:spcAft>
                <a:spcPts val="0"/>
              </a:spcAft>
              <a:buClr>
                <a:srgbClr val="FF0000"/>
              </a:buClr>
              <a:buSzPct val="70000"/>
              <a:tabLst>
                <a:tab pos="136525" algn="l"/>
              </a:tabLst>
              <a:defRPr/>
            </a:pPr>
            <a:r>
              <a:rPr lang="en-US" altLang="zh-CN" sz="1400" dirty="0" smtClean="0">
                <a:solidFill>
                  <a:schemeClr val="tx1"/>
                </a:solidFill>
                <a:latin typeface="微软雅黑" pitchFamily="34" charset="-122"/>
                <a:ea typeface="微软雅黑" pitchFamily="34" charset="-122"/>
              </a:rPr>
              <a:t>      </a:t>
            </a:r>
            <a:r>
              <a:rPr lang="zh-CN" altLang="en-US" sz="1600" b="1" dirty="0" smtClean="0">
                <a:solidFill>
                  <a:schemeClr val="tx1"/>
                </a:solidFill>
                <a:latin typeface="微软雅黑" pitchFamily="34" charset="-122"/>
                <a:ea typeface="微软雅黑" pitchFamily="34" charset="-122"/>
              </a:rPr>
              <a:t>个性化报表生成      </a:t>
            </a:r>
            <a:r>
              <a:rPr lang="zh-CN" altLang="en-US" sz="1400" dirty="0" smtClean="0">
                <a:solidFill>
                  <a:schemeClr val="tx1"/>
                </a:solidFill>
                <a:latin typeface="微软雅黑" pitchFamily="34" charset="-122"/>
                <a:ea typeface="微软雅黑" pitchFamily="34" charset="-122"/>
              </a:rPr>
              <a:t>报表根据商户的需求生成满足要求的报表                    </a:t>
            </a:r>
            <a:endParaRPr lang="zh-CN" altLang="en-US" sz="1400" dirty="0">
              <a:solidFill>
                <a:schemeClr val="tx1"/>
              </a:solidFill>
              <a:latin typeface="微软雅黑" pitchFamily="34" charset="-122"/>
              <a:ea typeface="微软雅黑" pitchFamily="34" charset="-122"/>
            </a:endParaRPr>
          </a:p>
        </p:txBody>
      </p:sp>
      <p:sp>
        <p:nvSpPr>
          <p:cNvPr id="15" name="椭圆 14"/>
          <p:cNvSpPr/>
          <p:nvPr/>
        </p:nvSpPr>
        <p:spPr bwMode="auto">
          <a:xfrm>
            <a:off x="1531120" y="5662618"/>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buFont typeface="Wingdings" pitchFamily="2" charset="2"/>
              <a:buChar char="u"/>
              <a:defRPr/>
            </a:pPr>
            <a:endParaRPr lang="zh-CN" altLang="en-US" sz="1600" dirty="0">
              <a:solidFill>
                <a:schemeClr val="bg1"/>
              </a:solidFill>
              <a:latin typeface="微软雅黑" pitchFamily="34" charset="-122"/>
              <a:ea typeface="微软雅黑" pitchFamily="34" charset="-122"/>
            </a:endParaRPr>
          </a:p>
        </p:txBody>
      </p:sp>
      <p:grpSp>
        <p:nvGrpSpPr>
          <p:cNvPr id="16" name="组合 15"/>
          <p:cNvGrpSpPr/>
          <p:nvPr/>
        </p:nvGrpSpPr>
        <p:grpSpPr>
          <a:xfrm>
            <a:off x="0" y="571480"/>
            <a:ext cx="4857752" cy="642942"/>
            <a:chOff x="0" y="571480"/>
            <a:chExt cx="4857752" cy="642942"/>
          </a:xfrm>
        </p:grpSpPr>
        <p:sp>
          <p:nvSpPr>
            <p:cNvPr id="17" name="矩形 16"/>
            <p:cNvSpPr/>
            <p:nvPr/>
          </p:nvSpPr>
          <p:spPr>
            <a:xfrm>
              <a:off x="142844" y="571480"/>
              <a:ext cx="4551246"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委托结算</a:t>
              </a:r>
              <a:endParaRPr lang="zh-CN" altLang="en-US" sz="2800" b="1" dirty="0">
                <a:latin typeface="微软雅黑" pitchFamily="34" charset="-122"/>
                <a:ea typeface="微软雅黑" pitchFamily="34" charset="-122"/>
              </a:endParaRPr>
            </a:p>
          </p:txBody>
        </p:sp>
        <p:sp>
          <p:nvSpPr>
            <p:cNvPr id="18" name="矩形 17"/>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0" y="571480"/>
            <a:ext cx="4878085" cy="642942"/>
            <a:chOff x="0" y="571480"/>
            <a:chExt cx="4878085" cy="642942"/>
          </a:xfrm>
        </p:grpSpPr>
        <p:sp>
          <p:nvSpPr>
            <p:cNvPr id="5" name="矩形 4"/>
            <p:cNvSpPr/>
            <p:nvPr/>
          </p:nvSpPr>
          <p:spPr>
            <a:xfrm>
              <a:off x="1000100" y="571480"/>
              <a:ext cx="3877985"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——T-N	</a:t>
              </a:r>
              <a:endParaRPr lang="zh-CN" altLang="en-US" sz="2800" b="1" dirty="0">
                <a:latin typeface="微软雅黑" pitchFamily="34" charset="-122"/>
                <a:ea typeface="微软雅黑" pitchFamily="34" charset="-122"/>
              </a:endParaRPr>
            </a:p>
          </p:txBody>
        </p:sp>
        <p:sp>
          <p:nvSpPr>
            <p:cNvPr id="6" name="矩形 5"/>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28596" y="2000240"/>
            <a:ext cx="6572296" cy="646331"/>
          </a:xfrm>
          <a:prstGeom prst="rect">
            <a:avLst/>
          </a:prstGeom>
        </p:spPr>
        <p:txBody>
          <a:bodyPr wrap="square">
            <a:spAutoFit/>
          </a:bodyPr>
          <a:lstStyle/>
          <a:p>
            <a:r>
              <a:rPr lang="zh-CN" altLang="en-US" dirty="0" smtClean="0">
                <a:latin typeface="微软雅黑" pitchFamily="34" charset="-122"/>
                <a:ea typeface="微软雅黑" pitchFamily="34" charset="-122"/>
              </a:rPr>
              <a:t>       渤海易生针对大新华运通资金回款周期长、资金压力大问题，</a:t>
            </a:r>
            <a:r>
              <a:rPr lang="en-US" altLang="zh-CN" dirty="0" smtClean="0">
                <a:latin typeface="微软雅黑" pitchFamily="34" charset="-122"/>
                <a:ea typeface="微软雅黑" pitchFamily="34" charset="-122"/>
              </a:rPr>
              <a:t>T-N</a:t>
            </a:r>
            <a:r>
              <a:rPr lang="zh-CN" altLang="en-US" dirty="0" smtClean="0">
                <a:latin typeface="微软雅黑" pitchFamily="34" charset="-122"/>
                <a:ea typeface="微软雅黑" pitchFamily="34" charset="-122"/>
              </a:rPr>
              <a:t>业务正好为大新华运通解决这一难题。</a:t>
            </a:r>
            <a:endParaRPr lang="zh-CN" altLang="en-US" dirty="0">
              <a:latin typeface="微软雅黑" pitchFamily="34" charset="-122"/>
              <a:ea typeface="微软雅黑" pitchFamily="34" charset="-122"/>
            </a:endParaRPr>
          </a:p>
        </p:txBody>
      </p:sp>
      <p:grpSp>
        <p:nvGrpSpPr>
          <p:cNvPr id="8" name="组合 7"/>
          <p:cNvGrpSpPr/>
          <p:nvPr/>
        </p:nvGrpSpPr>
        <p:grpSpPr>
          <a:xfrm>
            <a:off x="1000100" y="2928934"/>
            <a:ext cx="7143776" cy="3493264"/>
            <a:chOff x="142844" y="3071810"/>
            <a:chExt cx="7143776" cy="3493264"/>
          </a:xfrm>
        </p:grpSpPr>
        <p:pic>
          <p:nvPicPr>
            <p:cNvPr id="9" name="Picture 3" descr="E:\qq work\工作\ppt可能用得着的图\0832817402295072.jpg"/>
            <p:cNvPicPr>
              <a:picLocks noChangeArrowheads="1"/>
            </p:cNvPicPr>
            <p:nvPr/>
          </p:nvPicPr>
          <p:blipFill>
            <a:blip r:embed="rId3"/>
            <a:srcRect/>
            <a:stretch>
              <a:fillRect/>
            </a:stretch>
          </p:blipFill>
          <p:spPr bwMode="auto">
            <a:xfrm>
              <a:off x="2214546" y="4857760"/>
              <a:ext cx="1714512" cy="1500198"/>
            </a:xfrm>
            <a:prstGeom prst="hexagon">
              <a:avLst/>
            </a:prstGeom>
            <a:noFill/>
            <a:effectLst>
              <a:outerShdw blurRad="50800" dist="38100" dir="5400000" algn="t" rotWithShape="0">
                <a:prstClr val="black">
                  <a:alpha val="40000"/>
                </a:prstClr>
              </a:outerShdw>
            </a:effectLst>
          </p:spPr>
        </p:pic>
        <p:sp>
          <p:nvSpPr>
            <p:cNvPr id="10" name="矩形 23"/>
            <p:cNvSpPr>
              <a:spLocks noChangeArrowheads="1"/>
            </p:cNvSpPr>
            <p:nvPr/>
          </p:nvSpPr>
          <p:spPr bwMode="auto">
            <a:xfrm>
              <a:off x="3857620" y="3071810"/>
              <a:ext cx="3429000" cy="3493264"/>
            </a:xfrm>
            <a:prstGeom prst="rect">
              <a:avLst/>
            </a:prstGeom>
            <a:noFill/>
            <a:ln w="9525">
              <a:noFill/>
              <a:miter lim="800000"/>
              <a:headEnd/>
              <a:tailEnd/>
            </a:ln>
          </p:spPr>
          <p:txBody>
            <a:bodyPr wrap="square">
              <a:spAutoFit/>
            </a:bodyPr>
            <a:lstStyle/>
            <a:p>
              <a:endParaRPr lang="zh-CN" altLang="en-US" sz="1100" dirty="0">
                <a:latin typeface="微软雅黑" pitchFamily="34" charset="-122"/>
                <a:ea typeface="微软雅黑" pitchFamily="34" charset="-122"/>
              </a:endParaRPr>
            </a:p>
            <a:p>
              <a:endParaRPr lang="en-US" altLang="zh-CN" sz="1100" dirty="0">
                <a:latin typeface="微软雅黑" pitchFamily="34" charset="-122"/>
                <a:ea typeface="微软雅黑" pitchFamily="34" charset="-122"/>
              </a:endParaRPr>
            </a:p>
            <a:p>
              <a:endParaRPr lang="en-US" altLang="zh-CN" sz="1100"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结算周期，渤海易生最短提供</a:t>
              </a:r>
              <a:r>
                <a:rPr lang="en-US" altLang="zh-CN" dirty="0" smtClean="0">
                  <a:latin typeface="微软雅黑" pitchFamily="34" charset="-122"/>
                  <a:ea typeface="微软雅黑" pitchFamily="34" charset="-122"/>
                </a:rPr>
                <a:t>T+1</a:t>
              </a:r>
              <a:r>
                <a:rPr lang="zh-CN" altLang="en-US" dirty="0" smtClean="0">
                  <a:latin typeface="微软雅黑" pitchFamily="34" charset="-122"/>
                  <a:ea typeface="微软雅黑" pitchFamily="34" charset="-122"/>
                </a:rPr>
                <a:t>结算周期。</a:t>
              </a:r>
              <a:endParaRPr lang="en-US" altLang="zh-CN" dirty="0" smtClean="0">
                <a:latin typeface="微软雅黑" pitchFamily="34" charset="-122"/>
                <a:ea typeface="微软雅黑" pitchFamily="34" charset="-122"/>
              </a:endParaRPr>
            </a:p>
            <a:p>
              <a:endParaRPr lang="en-US" altLang="zh-CN" sz="1100" dirty="0">
                <a:latin typeface="微软雅黑" pitchFamily="34" charset="-122"/>
                <a:ea typeface="微软雅黑" pitchFamily="34" charset="-122"/>
              </a:endParaRPr>
            </a:p>
            <a:p>
              <a:endParaRPr lang="zh-CN" altLang="en-US" sz="1100" dirty="0">
                <a:latin typeface="微软雅黑" pitchFamily="34" charset="-122"/>
                <a:ea typeface="微软雅黑" pitchFamily="34" charset="-122"/>
              </a:endParaRPr>
            </a:p>
            <a:p>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账期，为大新华运通的客户提供</a:t>
              </a:r>
              <a:r>
                <a:rPr lang="zh-CN" altLang="en-US" dirty="0">
                  <a:latin typeface="微软雅黑" pitchFamily="34" charset="-122"/>
                  <a:ea typeface="微软雅黑" pitchFamily="34" charset="-122"/>
                </a:rPr>
                <a:t>更</a:t>
              </a:r>
              <a:r>
                <a:rPr lang="zh-CN" altLang="en-US" dirty="0" smtClean="0">
                  <a:latin typeface="微软雅黑" pitchFamily="34" charset="-122"/>
                  <a:ea typeface="微软雅黑" pitchFamily="34" charset="-122"/>
                </a:rPr>
                <a:t>长更合理的还款期。</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全方位解决大新华运通及其客户在资金分配、财务管理问题。</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sz="1100" dirty="0">
                <a:latin typeface="微软雅黑" pitchFamily="34" charset="-122"/>
                <a:ea typeface="微软雅黑" pitchFamily="34" charset="-122"/>
              </a:endParaRPr>
            </a:p>
            <a:p>
              <a:endParaRPr lang="zh-CN" altLang="en-US" sz="1100" dirty="0">
                <a:latin typeface="微软雅黑" pitchFamily="34" charset="-122"/>
                <a:ea typeface="微软雅黑" pitchFamily="34" charset="-122"/>
              </a:endParaRPr>
            </a:p>
          </p:txBody>
        </p:sp>
        <p:sp>
          <p:nvSpPr>
            <p:cNvPr id="11" name="Freeform 43"/>
            <p:cNvSpPr>
              <a:spLocks/>
            </p:cNvSpPr>
            <p:nvPr/>
          </p:nvSpPr>
          <p:spPr bwMode="auto">
            <a:xfrm rot="16200000" flipV="1">
              <a:off x="4714866" y="2500318"/>
              <a:ext cx="1500187" cy="3500437"/>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12" name="Freeform 43"/>
            <p:cNvSpPr>
              <a:spLocks/>
            </p:cNvSpPr>
            <p:nvPr/>
          </p:nvSpPr>
          <p:spPr bwMode="auto">
            <a:xfrm rot="16200000" flipV="1">
              <a:off x="4949022" y="3091662"/>
              <a:ext cx="1031875" cy="3500437"/>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13" name="Freeform 43"/>
            <p:cNvSpPr>
              <a:spLocks/>
            </p:cNvSpPr>
            <p:nvPr/>
          </p:nvSpPr>
          <p:spPr bwMode="auto">
            <a:xfrm rot="16200000" flipV="1">
              <a:off x="5163337" y="3694918"/>
              <a:ext cx="603250" cy="3500437"/>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14" name="Freeform 43"/>
            <p:cNvSpPr>
              <a:spLocks/>
            </p:cNvSpPr>
            <p:nvPr/>
          </p:nvSpPr>
          <p:spPr bwMode="auto">
            <a:xfrm rot="16200000" flipH="1" flipV="1">
              <a:off x="5143485" y="3857636"/>
              <a:ext cx="642950" cy="3500437"/>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15" name="TextBox 14"/>
            <p:cNvSpPr txBox="1"/>
            <p:nvPr/>
          </p:nvSpPr>
          <p:spPr>
            <a:xfrm>
              <a:off x="142844" y="3429000"/>
              <a:ext cx="428628" cy="400110"/>
            </a:xfrm>
            <a:prstGeom prst="rect">
              <a:avLst/>
            </a:prstGeom>
            <a:noFill/>
          </p:spPr>
          <p:txBody>
            <a:bodyPr>
              <a:spAutoFit/>
            </a:bodyPr>
            <a:lstStyle/>
            <a:p>
              <a:pPr>
                <a:defRPr/>
              </a:pPr>
              <a:r>
                <a:rPr lang="en-US" altLang="zh-CN" sz="2000" i="1" dirty="0">
                  <a:ln>
                    <a:solidFill>
                      <a:srgbClr val="C00000"/>
                    </a:solidFill>
                  </a:ln>
                  <a:solidFill>
                    <a:srgbClr val="CC0000"/>
                  </a:solidFill>
                  <a:effectLst>
                    <a:outerShdw blurRad="60007" dist="310007" dir="7680000" sy="30000" kx="1300200" algn="ctr" rotWithShape="0">
                      <a:prstClr val="black">
                        <a:alpha val="32000"/>
                      </a:prstClr>
                    </a:outerShdw>
                  </a:effectLst>
                  <a:latin typeface="微软雅黑" pitchFamily="34" charset="-122"/>
                  <a:ea typeface="微软雅黑" pitchFamily="34" charset="-122"/>
                </a:rPr>
                <a:t>1</a:t>
              </a:r>
              <a:endParaRPr lang="zh-CN" altLang="en-US" sz="2000" i="1" dirty="0">
                <a:ln>
                  <a:solidFill>
                    <a:srgbClr val="C00000"/>
                  </a:solidFill>
                </a:ln>
                <a:solidFill>
                  <a:srgbClr val="CC0000"/>
                </a:solidFill>
                <a:effectLst>
                  <a:outerShdw blurRad="60007" dist="310007" dir="7680000" sy="30000" kx="1300200" algn="ctr" rotWithShape="0">
                    <a:prstClr val="black">
                      <a:alpha val="32000"/>
                    </a:prstClr>
                  </a:outerShdw>
                </a:effectLst>
                <a:latin typeface="微软雅黑" pitchFamily="34" charset="-122"/>
                <a:ea typeface="微软雅黑" pitchFamily="34" charset="-122"/>
              </a:endParaRPr>
            </a:p>
          </p:txBody>
        </p:sp>
        <p:sp>
          <p:nvSpPr>
            <p:cNvPr id="16" name="Freeform 43"/>
            <p:cNvSpPr>
              <a:spLocks/>
            </p:cNvSpPr>
            <p:nvPr/>
          </p:nvSpPr>
          <p:spPr bwMode="auto">
            <a:xfrm rot="16200000">
              <a:off x="1448567" y="3266285"/>
              <a:ext cx="603250" cy="2500316"/>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17" name="矩形 16"/>
            <p:cNvSpPr/>
            <p:nvPr/>
          </p:nvSpPr>
          <p:spPr>
            <a:xfrm>
              <a:off x="428596" y="3286124"/>
              <a:ext cx="3185487" cy="923330"/>
            </a:xfrm>
            <a:prstGeom prst="rect">
              <a:avLst/>
            </a:prstGeom>
          </p:spPr>
          <p:txBody>
            <a:bodyPr wrap="none">
              <a:spAutoFit/>
            </a:bodyPr>
            <a:lstStyle/>
            <a:p>
              <a:r>
                <a:rPr lang="zh-CN" altLang="en-US" dirty="0" smtClean="0">
                  <a:latin typeface="微软雅黑" pitchFamily="34" charset="-122"/>
                  <a:ea typeface="微软雅黑" pitchFamily="34" charset="-122"/>
                </a:rPr>
                <a:t>授予大新华运通的客户一定资</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金额度，客户用额度在大新华</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运通网站或指定渠道交易。</a:t>
              </a:r>
              <a:endParaRPr lang="en-US" altLang="zh-CN" dirty="0" smtClean="0">
                <a:latin typeface="微软雅黑" pitchFamily="34" charset="-122"/>
                <a:ea typeface="微软雅黑" pitchFamily="34" charset="-122"/>
              </a:endParaRPr>
            </a:p>
          </p:txBody>
        </p:sp>
        <p:sp>
          <p:nvSpPr>
            <p:cNvPr id="18" name="TextBox 17"/>
            <p:cNvSpPr txBox="1"/>
            <p:nvPr/>
          </p:nvSpPr>
          <p:spPr>
            <a:xfrm>
              <a:off x="3643306" y="3429000"/>
              <a:ext cx="428628" cy="400110"/>
            </a:xfrm>
            <a:prstGeom prst="rect">
              <a:avLst/>
            </a:prstGeom>
            <a:noFill/>
          </p:spPr>
          <p:txBody>
            <a:bodyPr>
              <a:spAutoFit/>
            </a:bodyPr>
            <a:lstStyle/>
            <a:p>
              <a:pPr>
                <a:defRPr/>
              </a:pPr>
              <a:r>
                <a:rPr lang="en-US" altLang="zh-CN" sz="2000" i="1" dirty="0" smtClean="0">
                  <a:ln>
                    <a:solidFill>
                      <a:srgbClr val="C00000"/>
                    </a:solidFill>
                  </a:ln>
                  <a:solidFill>
                    <a:srgbClr val="CC0000"/>
                  </a:solidFill>
                  <a:effectLst>
                    <a:outerShdw blurRad="60007" dist="310007" dir="7680000" sy="30000" kx="1300200" algn="ctr" rotWithShape="0">
                      <a:prstClr val="black">
                        <a:alpha val="32000"/>
                      </a:prstClr>
                    </a:outerShdw>
                  </a:effectLst>
                  <a:latin typeface="微软雅黑" pitchFamily="34" charset="-122"/>
                  <a:ea typeface="微软雅黑" pitchFamily="34" charset="-122"/>
                </a:rPr>
                <a:t>2</a:t>
              </a:r>
              <a:endParaRPr lang="zh-CN" altLang="en-US" sz="2000" i="1" dirty="0">
                <a:ln>
                  <a:solidFill>
                    <a:srgbClr val="C00000"/>
                  </a:solidFill>
                </a:ln>
                <a:solidFill>
                  <a:srgbClr val="CC0000"/>
                </a:solidFill>
                <a:effectLst>
                  <a:outerShdw blurRad="60007" dist="310007" dir="7680000" sy="30000" kx="1300200" algn="ctr" rotWithShape="0">
                    <a:prstClr val="black">
                      <a:alpha val="32000"/>
                    </a:prstClr>
                  </a:outerShdw>
                </a:effectLst>
                <a:latin typeface="微软雅黑" pitchFamily="34" charset="-122"/>
                <a:ea typeface="微软雅黑" pitchFamily="34" charset="-122"/>
              </a:endParaRPr>
            </a:p>
          </p:txBody>
        </p:sp>
        <p:sp>
          <p:nvSpPr>
            <p:cNvPr id="19" name="TextBox 18"/>
            <p:cNvSpPr txBox="1"/>
            <p:nvPr/>
          </p:nvSpPr>
          <p:spPr>
            <a:xfrm>
              <a:off x="3714744" y="4357694"/>
              <a:ext cx="428628" cy="400110"/>
            </a:xfrm>
            <a:prstGeom prst="rect">
              <a:avLst/>
            </a:prstGeom>
            <a:noFill/>
          </p:spPr>
          <p:txBody>
            <a:bodyPr>
              <a:spAutoFit/>
            </a:bodyPr>
            <a:lstStyle/>
            <a:p>
              <a:pPr>
                <a:defRPr/>
              </a:pPr>
              <a:r>
                <a:rPr lang="en-US" altLang="zh-CN" sz="2000" i="1" dirty="0" smtClean="0">
                  <a:ln>
                    <a:solidFill>
                      <a:srgbClr val="C00000"/>
                    </a:solidFill>
                  </a:ln>
                  <a:solidFill>
                    <a:srgbClr val="CC0000"/>
                  </a:solidFill>
                  <a:effectLst>
                    <a:outerShdw blurRad="60007" dist="310007" dir="7680000" sy="30000" kx="1300200" algn="ctr" rotWithShape="0">
                      <a:prstClr val="black">
                        <a:alpha val="32000"/>
                      </a:prstClr>
                    </a:outerShdw>
                  </a:effectLst>
                  <a:latin typeface="微软雅黑" pitchFamily="34" charset="-122"/>
                  <a:ea typeface="微软雅黑" pitchFamily="34" charset="-122"/>
                </a:rPr>
                <a:t>3</a:t>
              </a:r>
              <a:endParaRPr lang="zh-CN" altLang="en-US" sz="2000" i="1" dirty="0">
                <a:ln>
                  <a:solidFill>
                    <a:srgbClr val="C00000"/>
                  </a:solidFill>
                </a:ln>
                <a:solidFill>
                  <a:srgbClr val="CC0000"/>
                </a:solidFill>
                <a:effectLst>
                  <a:outerShdw blurRad="60007" dist="310007" dir="7680000" sy="30000" kx="1300200" algn="ctr" rotWithShape="0">
                    <a:prstClr val="black">
                      <a:alpha val="32000"/>
                    </a:prstClr>
                  </a:outerShdw>
                </a:effectLst>
                <a:latin typeface="微软雅黑" pitchFamily="34" charset="-122"/>
                <a:ea typeface="微软雅黑" pitchFamily="34" charset="-122"/>
              </a:endParaRPr>
            </a:p>
          </p:txBody>
        </p:sp>
        <p:sp>
          <p:nvSpPr>
            <p:cNvPr id="20" name="TextBox 19"/>
            <p:cNvSpPr txBox="1"/>
            <p:nvPr/>
          </p:nvSpPr>
          <p:spPr>
            <a:xfrm>
              <a:off x="3714744" y="5143512"/>
              <a:ext cx="428628" cy="400110"/>
            </a:xfrm>
            <a:prstGeom prst="rect">
              <a:avLst/>
            </a:prstGeom>
            <a:noFill/>
          </p:spPr>
          <p:txBody>
            <a:bodyPr>
              <a:spAutoFit/>
            </a:bodyPr>
            <a:lstStyle/>
            <a:p>
              <a:pPr>
                <a:defRPr/>
              </a:pPr>
              <a:r>
                <a:rPr lang="en-US" altLang="zh-CN" sz="2000" i="1" dirty="0" smtClean="0">
                  <a:ln>
                    <a:solidFill>
                      <a:srgbClr val="C00000"/>
                    </a:solidFill>
                  </a:ln>
                  <a:solidFill>
                    <a:srgbClr val="CC0000"/>
                  </a:solidFill>
                  <a:effectLst>
                    <a:outerShdw blurRad="60007" dist="310007" dir="7680000" sy="30000" kx="1300200" algn="ctr" rotWithShape="0">
                      <a:prstClr val="black">
                        <a:alpha val="32000"/>
                      </a:prstClr>
                    </a:outerShdw>
                  </a:effectLst>
                  <a:latin typeface="微软雅黑" pitchFamily="34" charset="-122"/>
                  <a:ea typeface="微软雅黑" pitchFamily="34" charset="-122"/>
                </a:rPr>
                <a:t>4</a:t>
              </a:r>
              <a:endParaRPr lang="zh-CN" altLang="en-US" sz="2000" i="1" dirty="0">
                <a:ln>
                  <a:solidFill>
                    <a:srgbClr val="C00000"/>
                  </a:solidFill>
                </a:ln>
                <a:solidFill>
                  <a:srgbClr val="CC0000"/>
                </a:solidFill>
                <a:effectLst>
                  <a:outerShdw blurRad="60007" dist="310007" dir="7680000" sy="30000" kx="1300200" algn="ctr" rotWithShape="0">
                    <a:prstClr val="black">
                      <a:alpha val="32000"/>
                    </a:prstClr>
                  </a:outerShdw>
                </a:effectLst>
                <a:latin typeface="微软雅黑" pitchFamily="34" charset="-122"/>
                <a:ea typeface="微软雅黑"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14282" y="1785926"/>
            <a:ext cx="8429684" cy="4343042"/>
            <a:chOff x="214282" y="1785926"/>
            <a:chExt cx="8429684" cy="4343042"/>
          </a:xfrm>
        </p:grpSpPr>
        <p:pic>
          <p:nvPicPr>
            <p:cNvPr id="5" name="Picture 2"/>
            <p:cNvPicPr>
              <a:picLocks noChangeAspect="1" noChangeArrowheads="1"/>
            </p:cNvPicPr>
            <p:nvPr/>
          </p:nvPicPr>
          <p:blipFill>
            <a:blip r:embed="rId3"/>
            <a:srcRect/>
            <a:stretch>
              <a:fillRect/>
            </a:stretch>
          </p:blipFill>
          <p:spPr bwMode="auto">
            <a:xfrm>
              <a:off x="214282" y="1785926"/>
              <a:ext cx="5761177" cy="4343042"/>
            </a:xfrm>
            <a:prstGeom prst="rect">
              <a:avLst/>
            </a:prstGeom>
            <a:noFill/>
            <a:ln w="9525">
              <a:noFill/>
              <a:miter lim="800000"/>
              <a:headEnd/>
              <a:tailEnd/>
            </a:ln>
            <a:effectLst/>
          </p:spPr>
        </p:pic>
        <p:sp>
          <p:nvSpPr>
            <p:cNvPr id="6" name="椭圆 5"/>
            <p:cNvSpPr/>
            <p:nvPr/>
          </p:nvSpPr>
          <p:spPr>
            <a:xfrm>
              <a:off x="2143108" y="3214686"/>
              <a:ext cx="357190" cy="214314"/>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57818" y="2714620"/>
              <a:ext cx="357190" cy="214314"/>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2357422" y="3429000"/>
              <a:ext cx="4014361" cy="1233931"/>
            </a:xfrm>
            <a:custGeom>
              <a:avLst/>
              <a:gdLst>
                <a:gd name="connsiteX0" fmla="*/ 0 w 3916837"/>
                <a:gd name="connsiteY0" fmla="*/ 0 h 1077798"/>
                <a:gd name="connsiteX1" fmla="*/ 1319752 w 3916837"/>
                <a:gd name="connsiteY1" fmla="*/ 631596 h 1077798"/>
                <a:gd name="connsiteX2" fmla="*/ 3497344 w 3916837"/>
                <a:gd name="connsiteY2" fmla="*/ 1008668 h 1077798"/>
                <a:gd name="connsiteX3" fmla="*/ 3836709 w 3916837"/>
                <a:gd name="connsiteY3" fmla="*/ 1046376 h 1077798"/>
              </a:gdLst>
              <a:ahLst/>
              <a:cxnLst>
                <a:cxn ang="0">
                  <a:pos x="connsiteX0" y="connsiteY0"/>
                </a:cxn>
                <a:cxn ang="0">
                  <a:pos x="connsiteX1" y="connsiteY1"/>
                </a:cxn>
                <a:cxn ang="0">
                  <a:pos x="connsiteX2" y="connsiteY2"/>
                </a:cxn>
                <a:cxn ang="0">
                  <a:pos x="connsiteX3" y="connsiteY3"/>
                </a:cxn>
              </a:cxnLst>
              <a:rect l="l" t="t" r="r" b="b"/>
              <a:pathLst>
                <a:path w="3916837" h="1077798">
                  <a:moveTo>
                    <a:pt x="0" y="0"/>
                  </a:moveTo>
                  <a:cubicBezTo>
                    <a:pt x="368430" y="231742"/>
                    <a:pt x="736861" y="463485"/>
                    <a:pt x="1319752" y="631596"/>
                  </a:cubicBezTo>
                  <a:cubicBezTo>
                    <a:pt x="1902643" y="799707"/>
                    <a:pt x="3077851" y="939538"/>
                    <a:pt x="3497344" y="1008668"/>
                  </a:cubicBezTo>
                  <a:cubicBezTo>
                    <a:pt x="3916837" y="1077798"/>
                    <a:pt x="3876773" y="1062087"/>
                    <a:pt x="3836709" y="1046376"/>
                  </a:cubicBezTo>
                </a:path>
              </a:pathLst>
            </a:custGeom>
            <a:ln w="2286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 name="图片 8" descr="00.png"/>
            <p:cNvPicPr>
              <a:picLocks noChangeAspect="1"/>
            </p:cNvPicPr>
            <p:nvPr/>
          </p:nvPicPr>
          <p:blipFill>
            <a:blip r:embed="rId4"/>
            <a:stretch>
              <a:fillRect/>
            </a:stretch>
          </p:blipFill>
          <p:spPr>
            <a:xfrm>
              <a:off x="6215074" y="4143380"/>
              <a:ext cx="1376200" cy="1376200"/>
            </a:xfrm>
            <a:prstGeom prst="rect">
              <a:avLst/>
            </a:prstGeom>
          </p:spPr>
        </p:pic>
        <p:sp>
          <p:nvSpPr>
            <p:cNvPr id="10" name="矩形 9"/>
            <p:cNvSpPr/>
            <p:nvPr/>
          </p:nvSpPr>
          <p:spPr>
            <a:xfrm>
              <a:off x="6286512" y="4643446"/>
              <a:ext cx="1285884" cy="523220"/>
            </a:xfrm>
            <a:prstGeom prst="rect">
              <a:avLst/>
            </a:prstGeom>
          </p:spPr>
          <p:txBody>
            <a:bodyPr wrap="square">
              <a:spAutoFit/>
            </a:bodyPr>
            <a:lstStyle/>
            <a:p>
              <a:r>
                <a:rPr lang="zh-CN" altLang="en-US" sz="2800" b="1" dirty="0" smtClean="0">
                  <a:latin typeface="方正舒体" pitchFamily="2" charset="-122"/>
                  <a:ea typeface="方正舒体" pitchFamily="2" charset="-122"/>
                </a:rPr>
                <a:t>账单日</a:t>
              </a:r>
              <a:endParaRPr lang="zh-CN" altLang="en-US" sz="2800" b="1" dirty="0">
                <a:latin typeface="方正舒体" pitchFamily="2" charset="-122"/>
                <a:ea typeface="方正舒体" pitchFamily="2" charset="-122"/>
              </a:endParaRPr>
            </a:p>
          </p:txBody>
        </p:sp>
        <p:sp>
          <p:nvSpPr>
            <p:cNvPr id="11" name="任意多边形 10"/>
            <p:cNvSpPr/>
            <p:nvPr/>
          </p:nvSpPr>
          <p:spPr>
            <a:xfrm>
              <a:off x="5572132" y="2928935"/>
              <a:ext cx="1747044" cy="948430"/>
            </a:xfrm>
            <a:custGeom>
              <a:avLst/>
              <a:gdLst>
                <a:gd name="connsiteX0" fmla="*/ 0 w 1762812"/>
                <a:gd name="connsiteY0" fmla="*/ 0 h 744717"/>
                <a:gd name="connsiteX1" fmla="*/ 801278 w 1762812"/>
                <a:gd name="connsiteY1" fmla="*/ 490194 h 744717"/>
                <a:gd name="connsiteX2" fmla="*/ 1762812 w 1762812"/>
                <a:gd name="connsiteY2" fmla="*/ 744717 h 744717"/>
              </a:gdLst>
              <a:ahLst/>
              <a:cxnLst>
                <a:cxn ang="0">
                  <a:pos x="connsiteX0" y="connsiteY0"/>
                </a:cxn>
                <a:cxn ang="0">
                  <a:pos x="connsiteX1" y="connsiteY1"/>
                </a:cxn>
                <a:cxn ang="0">
                  <a:pos x="connsiteX2" y="connsiteY2"/>
                </a:cxn>
              </a:cxnLst>
              <a:rect l="l" t="t" r="r" b="b"/>
              <a:pathLst>
                <a:path w="1762812" h="744717">
                  <a:moveTo>
                    <a:pt x="0" y="0"/>
                  </a:moveTo>
                  <a:cubicBezTo>
                    <a:pt x="253738" y="183037"/>
                    <a:pt x="507476" y="366075"/>
                    <a:pt x="801278" y="490194"/>
                  </a:cubicBezTo>
                  <a:cubicBezTo>
                    <a:pt x="1095080" y="614313"/>
                    <a:pt x="1762812" y="744717"/>
                    <a:pt x="1762812" y="744717"/>
                  </a:cubicBezTo>
                </a:path>
              </a:pathLst>
            </a:custGeom>
            <a:ln w="2286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descr="11.png"/>
            <p:cNvPicPr>
              <a:picLocks noChangeAspect="1"/>
            </p:cNvPicPr>
            <p:nvPr/>
          </p:nvPicPr>
          <p:blipFill>
            <a:blip r:embed="rId5"/>
            <a:stretch>
              <a:fillRect/>
            </a:stretch>
          </p:blipFill>
          <p:spPr>
            <a:xfrm>
              <a:off x="7143768" y="3000372"/>
              <a:ext cx="1500198" cy="1214446"/>
            </a:xfrm>
            <a:prstGeom prst="rect">
              <a:avLst/>
            </a:prstGeom>
          </p:spPr>
        </p:pic>
        <p:sp>
          <p:nvSpPr>
            <p:cNvPr id="13" name="矩形 12"/>
            <p:cNvSpPr/>
            <p:nvPr/>
          </p:nvSpPr>
          <p:spPr>
            <a:xfrm>
              <a:off x="7286644" y="3357562"/>
              <a:ext cx="1357322" cy="523220"/>
            </a:xfrm>
            <a:prstGeom prst="rect">
              <a:avLst/>
            </a:prstGeom>
          </p:spPr>
          <p:txBody>
            <a:bodyPr wrap="square">
              <a:spAutoFit/>
            </a:bodyPr>
            <a:lstStyle/>
            <a:p>
              <a:r>
                <a:rPr lang="zh-CN" altLang="en-US" sz="2800" b="1" dirty="0" smtClean="0">
                  <a:latin typeface="方正舒体" pitchFamily="2" charset="-122"/>
                  <a:ea typeface="方正舒体" pitchFamily="2" charset="-122"/>
                </a:rPr>
                <a:t>还款日</a:t>
              </a:r>
              <a:endParaRPr lang="zh-CN" altLang="en-US" sz="2800" b="1" dirty="0">
                <a:latin typeface="方正舒体" pitchFamily="2" charset="-122"/>
                <a:ea typeface="方正舒体" pitchFamily="2" charset="-122"/>
              </a:endParaRPr>
            </a:p>
          </p:txBody>
        </p:sp>
      </p:grpSp>
      <p:grpSp>
        <p:nvGrpSpPr>
          <p:cNvPr id="14" name="组合 13"/>
          <p:cNvGrpSpPr/>
          <p:nvPr/>
        </p:nvGrpSpPr>
        <p:grpSpPr>
          <a:xfrm>
            <a:off x="0" y="571480"/>
            <a:ext cx="4878085" cy="642942"/>
            <a:chOff x="0" y="571480"/>
            <a:chExt cx="4878085" cy="642942"/>
          </a:xfrm>
        </p:grpSpPr>
        <p:sp>
          <p:nvSpPr>
            <p:cNvPr id="15" name="矩形 14"/>
            <p:cNvSpPr/>
            <p:nvPr/>
          </p:nvSpPr>
          <p:spPr>
            <a:xfrm>
              <a:off x="1000100" y="571480"/>
              <a:ext cx="3877985"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——T-N	</a:t>
              </a:r>
              <a:endParaRPr lang="zh-CN" altLang="en-US" sz="2800" b="1" dirty="0">
                <a:latin typeface="微软雅黑" pitchFamily="34" charset="-122"/>
                <a:ea typeface="微软雅黑" pitchFamily="34" charset="-122"/>
              </a:endParaRPr>
            </a:p>
          </p:txBody>
        </p:sp>
        <p:sp>
          <p:nvSpPr>
            <p:cNvPr id="16" name="矩形 15"/>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857224" y="1500174"/>
            <a:ext cx="6429420" cy="4572032"/>
            <a:chOff x="1071701" y="1928802"/>
            <a:chExt cx="5071935" cy="3857652"/>
          </a:xfrm>
        </p:grpSpPr>
        <p:pic>
          <p:nvPicPr>
            <p:cNvPr id="5" name="Picture 4"/>
            <p:cNvPicPr>
              <a:picLocks noChangeAspect="1" noChangeArrowheads="1"/>
            </p:cNvPicPr>
            <p:nvPr/>
          </p:nvPicPr>
          <p:blipFill>
            <a:blip r:embed="rId3"/>
            <a:srcRect/>
            <a:stretch>
              <a:fillRect/>
            </a:stretch>
          </p:blipFill>
          <p:spPr bwMode="auto">
            <a:xfrm>
              <a:off x="1139870" y="1928802"/>
              <a:ext cx="911154" cy="891768"/>
            </a:xfrm>
            <a:prstGeom prst="rect">
              <a:avLst/>
            </a:prstGeom>
            <a:noFill/>
            <a:ln w="12700" algn="ctr">
              <a:noFill/>
              <a:miter lim="800000"/>
              <a:headEnd/>
              <a:tailEnd/>
            </a:ln>
          </p:spPr>
        </p:pic>
        <p:cxnSp>
          <p:nvCxnSpPr>
            <p:cNvPr id="6" name="直接箭头连接符 5"/>
            <p:cNvCxnSpPr/>
            <p:nvPr/>
          </p:nvCxnSpPr>
          <p:spPr bwMode="auto">
            <a:xfrm flipV="1">
              <a:off x="2143108" y="2786058"/>
              <a:ext cx="2571768" cy="2"/>
            </a:xfrm>
            <a:prstGeom prst="straightConnector1">
              <a:avLst/>
            </a:prstGeom>
            <a:ln w="28575">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bwMode="auto">
            <a:xfrm rot="10800000" flipV="1">
              <a:off x="2071672" y="2928934"/>
              <a:ext cx="3143271" cy="2071702"/>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组合 119"/>
            <p:cNvGrpSpPr/>
            <p:nvPr/>
          </p:nvGrpSpPr>
          <p:grpSpPr>
            <a:xfrm>
              <a:off x="2714612" y="4929198"/>
              <a:ext cx="2163189" cy="261610"/>
              <a:chOff x="2714612" y="4857760"/>
              <a:chExt cx="2163189" cy="261610"/>
            </a:xfrm>
          </p:grpSpPr>
          <p:sp>
            <p:nvSpPr>
              <p:cNvPr id="47" name="矩形 91"/>
              <p:cNvSpPr>
                <a:spLocks noChangeArrowheads="1"/>
              </p:cNvSpPr>
              <p:nvPr/>
            </p:nvSpPr>
            <p:spPr bwMode="auto">
              <a:xfrm>
                <a:off x="3000364" y="4857760"/>
                <a:ext cx="1877437" cy="261610"/>
              </a:xfrm>
              <a:prstGeom prst="rect">
                <a:avLst/>
              </a:prstGeom>
              <a:noFill/>
              <a:ln w="9525">
                <a:noFill/>
                <a:miter lim="800000"/>
                <a:headEnd/>
                <a:tailEnd/>
              </a:ln>
            </p:spPr>
            <p:txBody>
              <a:bodyPr wrap="none">
                <a:spAutoFit/>
              </a:bodyPr>
              <a:lstStyle/>
              <a:p>
                <a:r>
                  <a:rPr lang="zh-CN" altLang="en-US" sz="1100" dirty="0">
                    <a:latin typeface="华文中宋" pitchFamily="2" charset="-122"/>
                    <a:ea typeface="华文中宋" pitchFamily="2" charset="-122"/>
                  </a:rPr>
                  <a:t>选择</a:t>
                </a:r>
                <a:r>
                  <a:rPr lang="zh-CN" altLang="en-US" sz="1100" dirty="0" smtClean="0">
                    <a:latin typeface="华文中宋" pitchFamily="2" charset="-122"/>
                    <a:ea typeface="华文中宋" pitchFamily="2" charset="-122"/>
                  </a:rPr>
                  <a:t>支付方式（额度交易）</a:t>
                </a:r>
                <a:endParaRPr lang="zh-CN" altLang="en-US" sz="1100" dirty="0">
                  <a:latin typeface="华文中宋" pitchFamily="2" charset="-122"/>
                  <a:ea typeface="华文中宋" pitchFamily="2" charset="-122"/>
                </a:endParaRPr>
              </a:p>
            </p:txBody>
          </p:sp>
          <p:sp>
            <p:nvSpPr>
              <p:cNvPr id="48" name="七边形 47"/>
              <p:cNvSpPr/>
              <p:nvPr/>
            </p:nvSpPr>
            <p:spPr bwMode="auto">
              <a:xfrm>
                <a:off x="2714612" y="4857760"/>
                <a:ext cx="251517" cy="212024"/>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smtClean="0">
                    <a:latin typeface="华文中宋" pitchFamily="2" charset="-122"/>
                    <a:ea typeface="华文中宋" pitchFamily="2" charset="-122"/>
                  </a:rPr>
                  <a:t>4</a:t>
                </a:r>
                <a:endParaRPr lang="zh-CN" altLang="en-US" sz="1100" dirty="0">
                  <a:latin typeface="华文中宋" pitchFamily="2" charset="-122"/>
                  <a:ea typeface="华文中宋" pitchFamily="2" charset="-122"/>
                </a:endParaRPr>
              </a:p>
            </p:txBody>
          </p:sp>
        </p:grpSp>
        <p:cxnSp>
          <p:nvCxnSpPr>
            <p:cNvPr id="9" name="直接箭头连接符 8"/>
            <p:cNvCxnSpPr/>
            <p:nvPr/>
          </p:nvCxnSpPr>
          <p:spPr bwMode="auto">
            <a:xfrm rot="10800000" flipV="1">
              <a:off x="2000531" y="5216538"/>
              <a:ext cx="2785782" cy="21766"/>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组合 139"/>
            <p:cNvGrpSpPr>
              <a:grpSpLocks/>
            </p:cNvGrpSpPr>
            <p:nvPr/>
          </p:nvGrpSpPr>
          <p:grpSpPr bwMode="auto">
            <a:xfrm>
              <a:off x="2302151" y="2857496"/>
              <a:ext cx="2198411" cy="261610"/>
              <a:chOff x="5790531" y="2209798"/>
              <a:chExt cx="2316378" cy="268647"/>
            </a:xfrm>
          </p:grpSpPr>
          <p:sp>
            <p:nvSpPr>
              <p:cNvPr id="45" name="矩形 140"/>
              <p:cNvSpPr>
                <a:spLocks noChangeArrowheads="1"/>
              </p:cNvSpPr>
              <p:nvPr/>
            </p:nvSpPr>
            <p:spPr bwMode="auto">
              <a:xfrm>
                <a:off x="5980095" y="2209798"/>
                <a:ext cx="2126814" cy="268647"/>
              </a:xfrm>
              <a:prstGeom prst="rect">
                <a:avLst/>
              </a:prstGeom>
              <a:noFill/>
              <a:ln w="9525">
                <a:noFill/>
                <a:miter lim="800000"/>
                <a:headEnd/>
                <a:tailEnd/>
              </a:ln>
            </p:spPr>
            <p:txBody>
              <a:bodyPr wrap="none">
                <a:spAutoFit/>
              </a:bodyPr>
              <a:lstStyle/>
              <a:p>
                <a:r>
                  <a:rPr lang="zh-CN" altLang="en-US" sz="1100" dirty="0" smtClean="0">
                    <a:latin typeface="华文中宋" pitchFamily="2" charset="-122"/>
                    <a:ea typeface="华文中宋" pitchFamily="2" charset="-122"/>
                  </a:rPr>
                  <a:t>提交用户资料，易生审核授信</a:t>
                </a:r>
                <a:endParaRPr lang="zh-CN" altLang="en-US" sz="1100" dirty="0">
                  <a:latin typeface="华文中宋" pitchFamily="2" charset="-122"/>
                  <a:ea typeface="华文中宋" pitchFamily="2" charset="-122"/>
                </a:endParaRPr>
              </a:p>
            </p:txBody>
          </p:sp>
          <p:sp>
            <p:nvSpPr>
              <p:cNvPr id="46" name="七边形 45"/>
              <p:cNvSpPr/>
              <p:nvPr/>
            </p:nvSpPr>
            <p:spPr>
              <a:xfrm>
                <a:off x="5790531" y="2209800"/>
                <a:ext cx="229158" cy="228228"/>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smtClean="0">
                    <a:latin typeface="华文中宋" pitchFamily="2" charset="-122"/>
                    <a:ea typeface="华文中宋" pitchFamily="2" charset="-122"/>
                  </a:rPr>
                  <a:t>1</a:t>
                </a:r>
                <a:endParaRPr lang="zh-CN" altLang="en-US" sz="1100" dirty="0">
                  <a:latin typeface="华文中宋" pitchFamily="2" charset="-122"/>
                  <a:ea typeface="华文中宋" pitchFamily="2" charset="-122"/>
                </a:endParaRPr>
              </a:p>
            </p:txBody>
          </p:sp>
        </p:grpSp>
        <p:cxnSp>
          <p:nvCxnSpPr>
            <p:cNvPr id="11" name="直接箭头连接符 10"/>
            <p:cNvCxnSpPr/>
            <p:nvPr/>
          </p:nvCxnSpPr>
          <p:spPr bwMode="auto">
            <a:xfrm>
              <a:off x="2071670" y="2071678"/>
              <a:ext cx="2714644" cy="1588"/>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bwMode="auto">
            <a:xfrm flipV="1">
              <a:off x="1999494" y="5429264"/>
              <a:ext cx="2786820" cy="24633"/>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矩形 151"/>
            <p:cNvSpPr>
              <a:spLocks noChangeArrowheads="1"/>
            </p:cNvSpPr>
            <p:nvPr/>
          </p:nvSpPr>
          <p:spPr bwMode="auto">
            <a:xfrm rot="19645341">
              <a:off x="2897666" y="3854283"/>
              <a:ext cx="2864887" cy="261610"/>
            </a:xfrm>
            <a:prstGeom prst="rect">
              <a:avLst/>
            </a:prstGeom>
            <a:noFill/>
            <a:ln w="9525">
              <a:noFill/>
              <a:miter lim="800000"/>
              <a:headEnd/>
              <a:tailEnd/>
            </a:ln>
          </p:spPr>
          <p:txBody>
            <a:bodyPr wrap="none">
              <a:spAutoFit/>
            </a:bodyPr>
            <a:lstStyle/>
            <a:p>
              <a:r>
                <a:rPr lang="zh-CN" altLang="en-US" sz="1100" dirty="0" smtClean="0">
                  <a:latin typeface="华文中宋" pitchFamily="2" charset="-122"/>
                  <a:ea typeface="华文中宋" pitchFamily="2" charset="-122"/>
                </a:rPr>
                <a:t>账单日，渤海易生将账期内账单发送至用户</a:t>
              </a:r>
              <a:endParaRPr lang="zh-CN" altLang="en-US" sz="1100" dirty="0">
                <a:latin typeface="华文中宋" pitchFamily="2" charset="-122"/>
                <a:ea typeface="华文中宋" pitchFamily="2" charset="-122"/>
              </a:endParaRPr>
            </a:p>
          </p:txBody>
        </p:sp>
        <p:sp>
          <p:nvSpPr>
            <p:cNvPr id="14" name="七边形 13"/>
            <p:cNvSpPr/>
            <p:nvPr/>
          </p:nvSpPr>
          <p:spPr bwMode="auto">
            <a:xfrm rot="19665272">
              <a:off x="2825897" y="4701185"/>
              <a:ext cx="283282" cy="231251"/>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8</a:t>
              </a:r>
              <a:endParaRPr lang="zh-CN" altLang="en-US" sz="1100" dirty="0">
                <a:latin typeface="华文中宋" pitchFamily="2" charset="-122"/>
                <a:ea typeface="华文中宋" pitchFamily="2" charset="-122"/>
              </a:endParaRPr>
            </a:p>
          </p:txBody>
        </p:sp>
        <p:grpSp>
          <p:nvGrpSpPr>
            <p:cNvPr id="15" name="组合 154"/>
            <p:cNvGrpSpPr>
              <a:grpSpLocks/>
            </p:cNvGrpSpPr>
            <p:nvPr/>
          </p:nvGrpSpPr>
          <p:grpSpPr bwMode="auto">
            <a:xfrm>
              <a:off x="2285984" y="2500306"/>
              <a:ext cx="1363245" cy="261610"/>
              <a:chOff x="5790531" y="2209799"/>
              <a:chExt cx="1436396" cy="268647"/>
            </a:xfrm>
          </p:grpSpPr>
          <p:sp>
            <p:nvSpPr>
              <p:cNvPr id="43" name="矩形 155"/>
              <p:cNvSpPr>
                <a:spLocks noChangeArrowheads="1"/>
              </p:cNvSpPr>
              <p:nvPr/>
            </p:nvSpPr>
            <p:spPr bwMode="auto">
              <a:xfrm>
                <a:off x="5980093" y="2209799"/>
                <a:ext cx="1246834" cy="268647"/>
              </a:xfrm>
              <a:prstGeom prst="rect">
                <a:avLst/>
              </a:prstGeom>
              <a:noFill/>
              <a:ln w="9525">
                <a:noFill/>
                <a:miter lim="800000"/>
                <a:headEnd/>
                <a:tailEnd/>
              </a:ln>
            </p:spPr>
            <p:txBody>
              <a:bodyPr wrap="none">
                <a:spAutoFit/>
              </a:bodyPr>
              <a:lstStyle/>
              <a:p>
                <a:r>
                  <a:rPr lang="zh-CN" altLang="en-US" sz="1100" dirty="0" smtClean="0">
                    <a:latin typeface="华文中宋" pitchFamily="2" charset="-122"/>
                    <a:ea typeface="华文中宋" pitchFamily="2" charset="-122"/>
                  </a:rPr>
                  <a:t>网关、</a:t>
                </a:r>
                <a:r>
                  <a:rPr lang="en-US" altLang="zh-CN" sz="1100" dirty="0" smtClean="0">
                    <a:latin typeface="华文中宋" pitchFamily="2" charset="-122"/>
                    <a:ea typeface="华文中宋" pitchFamily="2" charset="-122"/>
                  </a:rPr>
                  <a:t>POS</a:t>
                </a:r>
                <a:r>
                  <a:rPr lang="zh-CN" altLang="en-US" sz="1100" dirty="0" smtClean="0">
                    <a:latin typeface="华文中宋" pitchFamily="2" charset="-122"/>
                    <a:ea typeface="华文中宋" pitchFamily="2" charset="-122"/>
                  </a:rPr>
                  <a:t>接入</a:t>
                </a:r>
                <a:endParaRPr lang="zh-CN" altLang="en-US" sz="1100" dirty="0">
                  <a:latin typeface="华文中宋" pitchFamily="2" charset="-122"/>
                  <a:ea typeface="华文中宋" pitchFamily="2" charset="-122"/>
                </a:endParaRPr>
              </a:p>
            </p:txBody>
          </p:sp>
          <p:sp>
            <p:nvSpPr>
              <p:cNvPr id="44" name="七边形 43"/>
              <p:cNvSpPr/>
              <p:nvPr/>
            </p:nvSpPr>
            <p:spPr>
              <a:xfrm>
                <a:off x="5790531" y="2209800"/>
                <a:ext cx="229158" cy="228228"/>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a:latin typeface="华文中宋" pitchFamily="2" charset="-122"/>
                    <a:ea typeface="华文中宋" pitchFamily="2" charset="-122"/>
                  </a:rPr>
                  <a:t>2</a:t>
                </a:r>
                <a:endParaRPr lang="zh-CN" altLang="en-US" sz="1100" dirty="0">
                  <a:latin typeface="华文中宋" pitchFamily="2" charset="-122"/>
                  <a:ea typeface="华文中宋" pitchFamily="2" charset="-122"/>
                </a:endParaRPr>
              </a:p>
            </p:txBody>
          </p:sp>
        </p:grpSp>
        <p:pic>
          <p:nvPicPr>
            <p:cNvPr id="16" name="Picture 2"/>
            <p:cNvPicPr>
              <a:picLocks noChangeAspect="1" noChangeArrowheads="1"/>
            </p:cNvPicPr>
            <p:nvPr/>
          </p:nvPicPr>
          <p:blipFill>
            <a:blip r:embed="rId4"/>
            <a:srcRect/>
            <a:stretch>
              <a:fillRect/>
            </a:stretch>
          </p:blipFill>
          <p:spPr bwMode="auto">
            <a:xfrm>
              <a:off x="4857752" y="2071678"/>
              <a:ext cx="1285884" cy="785818"/>
            </a:xfrm>
            <a:prstGeom prst="rect">
              <a:avLst/>
            </a:prstGeom>
            <a:noFill/>
            <a:ln w="9525">
              <a:noFill/>
              <a:miter lim="800000"/>
              <a:headEnd/>
              <a:tailEnd/>
            </a:ln>
            <a:effectLst/>
          </p:spPr>
        </p:pic>
        <p:grpSp>
          <p:nvGrpSpPr>
            <p:cNvPr id="17" name="组合 86"/>
            <p:cNvGrpSpPr/>
            <p:nvPr/>
          </p:nvGrpSpPr>
          <p:grpSpPr>
            <a:xfrm>
              <a:off x="1214414" y="5000636"/>
              <a:ext cx="785818" cy="777065"/>
              <a:chOff x="3857620" y="2571744"/>
              <a:chExt cx="571504" cy="634189"/>
            </a:xfrm>
          </p:grpSpPr>
          <p:sp>
            <p:nvSpPr>
              <p:cNvPr id="41" name="Text Box 44"/>
              <p:cNvSpPr txBox="1">
                <a:spLocks noChangeArrowheads="1"/>
              </p:cNvSpPr>
              <p:nvPr/>
            </p:nvSpPr>
            <p:spPr bwMode="auto">
              <a:xfrm>
                <a:off x="3857620" y="2928934"/>
                <a:ext cx="571504" cy="276999"/>
              </a:xfrm>
              <a:prstGeom prst="rect">
                <a:avLst/>
              </a:prstGeom>
              <a:noFill/>
              <a:ln w="9525">
                <a:noFill/>
                <a:miter lim="800000"/>
                <a:headEnd/>
                <a:tailEnd/>
              </a:ln>
            </p:spPr>
            <p:txBody>
              <a:bodyPr wrap="square">
                <a:spAutoFit/>
              </a:bodyPr>
              <a:lstStyle/>
              <a:p>
                <a:pPr>
                  <a:spcBef>
                    <a:spcPct val="50000"/>
                  </a:spcBef>
                </a:pPr>
                <a:r>
                  <a:rPr lang="zh-CN" altLang="en-US" sz="1200" dirty="0">
                    <a:latin typeface="华文中宋" pitchFamily="2" charset="-122"/>
                    <a:ea typeface="华文中宋" pitchFamily="2" charset="-122"/>
                  </a:rPr>
                  <a:t>用户</a:t>
                </a:r>
              </a:p>
            </p:txBody>
          </p:sp>
          <p:pic>
            <p:nvPicPr>
              <p:cNvPr id="42" name="Picture 53" descr="png-0098"/>
              <p:cNvPicPr>
                <a:picLocks noChangeAspect="1" noChangeArrowheads="1"/>
              </p:cNvPicPr>
              <p:nvPr/>
            </p:nvPicPr>
            <p:blipFill>
              <a:blip r:embed="rId5"/>
              <a:srcRect/>
              <a:stretch>
                <a:fillRect/>
              </a:stretch>
            </p:blipFill>
            <p:spPr bwMode="auto">
              <a:xfrm>
                <a:off x="3929058" y="2571744"/>
                <a:ext cx="433386" cy="433386"/>
              </a:xfrm>
              <a:prstGeom prst="rect">
                <a:avLst/>
              </a:prstGeom>
              <a:noFill/>
              <a:ln w="9525">
                <a:noFill/>
                <a:miter lim="800000"/>
                <a:headEnd/>
                <a:tailEnd/>
              </a:ln>
            </p:spPr>
          </p:pic>
        </p:grpSp>
        <p:cxnSp>
          <p:nvCxnSpPr>
            <p:cNvPr id="18" name="直接箭头连接符 17"/>
            <p:cNvCxnSpPr/>
            <p:nvPr/>
          </p:nvCxnSpPr>
          <p:spPr bwMode="auto">
            <a:xfrm rot="10800000">
              <a:off x="2071670" y="2428868"/>
              <a:ext cx="2643206" cy="1588"/>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 name="组合 129"/>
            <p:cNvGrpSpPr>
              <a:grpSpLocks/>
            </p:cNvGrpSpPr>
            <p:nvPr/>
          </p:nvGrpSpPr>
          <p:grpSpPr bwMode="auto">
            <a:xfrm>
              <a:off x="1071701" y="3357562"/>
              <a:ext cx="261610" cy="1028473"/>
              <a:chOff x="1235619" y="1698259"/>
              <a:chExt cx="275201" cy="1056745"/>
            </a:xfrm>
          </p:grpSpPr>
          <p:sp>
            <p:nvSpPr>
              <p:cNvPr id="39" name="矩形 90"/>
              <p:cNvSpPr>
                <a:spLocks noChangeArrowheads="1"/>
              </p:cNvSpPr>
              <p:nvPr/>
            </p:nvSpPr>
            <p:spPr bwMode="auto">
              <a:xfrm rot="5400000">
                <a:off x="988465" y="2232648"/>
                <a:ext cx="769510" cy="275201"/>
              </a:xfrm>
              <a:prstGeom prst="rect">
                <a:avLst/>
              </a:prstGeom>
              <a:noFill/>
              <a:ln w="9525">
                <a:noFill/>
                <a:miter lim="800000"/>
                <a:headEnd/>
                <a:tailEnd/>
              </a:ln>
            </p:spPr>
            <p:txBody>
              <a:bodyPr wrap="none">
                <a:spAutoFit/>
              </a:bodyPr>
              <a:lstStyle/>
              <a:p>
                <a:r>
                  <a:rPr lang="zh-CN" altLang="en-US" sz="1100" dirty="0" smtClean="0">
                    <a:latin typeface="华文中宋" pitchFamily="2" charset="-122"/>
                    <a:ea typeface="华文中宋" pitchFamily="2" charset="-122"/>
                  </a:rPr>
                  <a:t>选购产品</a:t>
                </a:r>
                <a:endParaRPr lang="zh-CN" altLang="en-US" sz="1100" dirty="0">
                  <a:latin typeface="华文中宋" pitchFamily="2" charset="-122"/>
                  <a:ea typeface="华文中宋" pitchFamily="2" charset="-122"/>
                </a:endParaRPr>
              </a:p>
            </p:txBody>
          </p:sp>
          <p:sp>
            <p:nvSpPr>
              <p:cNvPr id="40" name="七边形 14"/>
              <p:cNvSpPr/>
              <p:nvPr/>
            </p:nvSpPr>
            <p:spPr>
              <a:xfrm>
                <a:off x="1243797" y="1698259"/>
                <a:ext cx="228787" cy="228359"/>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smtClean="0">
                    <a:latin typeface="华文中宋" pitchFamily="2" charset="-122"/>
                    <a:ea typeface="华文中宋" pitchFamily="2" charset="-122"/>
                  </a:rPr>
                  <a:t>3</a:t>
                </a:r>
                <a:endParaRPr lang="zh-CN" altLang="en-US" sz="1100" dirty="0">
                  <a:latin typeface="华文中宋" pitchFamily="2" charset="-122"/>
                  <a:ea typeface="华文中宋" pitchFamily="2" charset="-122"/>
                </a:endParaRPr>
              </a:p>
            </p:txBody>
          </p:sp>
        </p:grpSp>
        <p:cxnSp>
          <p:nvCxnSpPr>
            <p:cNvPr id="20" name="直接箭头连接符 19"/>
            <p:cNvCxnSpPr/>
            <p:nvPr/>
          </p:nvCxnSpPr>
          <p:spPr bwMode="auto">
            <a:xfrm rot="5400000">
              <a:off x="896124" y="3818728"/>
              <a:ext cx="1779587" cy="0"/>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bwMode="auto">
            <a:xfrm rot="5400000">
              <a:off x="610372" y="3818728"/>
              <a:ext cx="1779587" cy="0"/>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组合 150"/>
            <p:cNvGrpSpPr>
              <a:grpSpLocks/>
            </p:cNvGrpSpPr>
            <p:nvPr/>
          </p:nvGrpSpPr>
          <p:grpSpPr bwMode="auto">
            <a:xfrm>
              <a:off x="1833538" y="2906712"/>
              <a:ext cx="261937" cy="1892300"/>
              <a:chOff x="818047" y="928745"/>
              <a:chExt cx="275272" cy="1946618"/>
            </a:xfrm>
          </p:grpSpPr>
          <p:sp>
            <p:nvSpPr>
              <p:cNvPr id="37" name="矩形 151"/>
              <p:cNvSpPr>
                <a:spLocks noChangeArrowheads="1"/>
              </p:cNvSpPr>
              <p:nvPr/>
            </p:nvSpPr>
            <p:spPr bwMode="auto">
              <a:xfrm rot="-5400000">
                <a:off x="62897" y="1683895"/>
                <a:ext cx="1785572" cy="275272"/>
              </a:xfrm>
              <a:prstGeom prst="rect">
                <a:avLst/>
              </a:prstGeom>
              <a:noFill/>
              <a:ln w="9525">
                <a:noFill/>
                <a:miter lim="800000"/>
                <a:headEnd/>
                <a:tailEnd/>
              </a:ln>
            </p:spPr>
            <p:txBody>
              <a:bodyPr wrap="none">
                <a:spAutoFit/>
              </a:bodyPr>
              <a:lstStyle/>
              <a:p>
                <a:r>
                  <a:rPr lang="zh-CN" altLang="en-US" sz="1100">
                    <a:latin typeface="华文中宋" pitchFamily="2" charset="-122"/>
                    <a:ea typeface="华文中宋" pitchFamily="2" charset="-122"/>
                  </a:rPr>
                  <a:t>验证支付结果，提供服务</a:t>
                </a:r>
              </a:p>
            </p:txBody>
          </p:sp>
          <p:sp>
            <p:nvSpPr>
              <p:cNvPr id="38" name="七边形 37"/>
              <p:cNvSpPr/>
              <p:nvPr/>
            </p:nvSpPr>
            <p:spPr>
              <a:xfrm>
                <a:off x="826388" y="2646733"/>
                <a:ext cx="228560" cy="228630"/>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smtClean="0">
                    <a:latin typeface="华文中宋" pitchFamily="2" charset="-122"/>
                    <a:ea typeface="华文中宋" pitchFamily="2" charset="-122"/>
                  </a:rPr>
                  <a:t>6</a:t>
                </a:r>
                <a:endParaRPr lang="zh-CN" altLang="en-US" sz="1100" dirty="0">
                  <a:latin typeface="华文中宋" pitchFamily="2" charset="-122"/>
                  <a:ea typeface="华文中宋" pitchFamily="2" charset="-122"/>
                </a:endParaRPr>
              </a:p>
            </p:txBody>
          </p:sp>
        </p:grpSp>
        <p:grpSp>
          <p:nvGrpSpPr>
            <p:cNvPr id="23" name="组合 111"/>
            <p:cNvGrpSpPr/>
            <p:nvPr/>
          </p:nvGrpSpPr>
          <p:grpSpPr>
            <a:xfrm>
              <a:off x="4929185" y="4500570"/>
              <a:ext cx="700314" cy="634537"/>
              <a:chOff x="4216679" y="3773583"/>
              <a:chExt cx="984198" cy="932896"/>
            </a:xfrm>
          </p:grpSpPr>
          <p:pic>
            <p:nvPicPr>
              <p:cNvPr id="35" name="Picture 6" descr="1250580543"/>
              <p:cNvPicPr>
                <a:picLocks noChangeAspect="1" noChangeArrowheads="1"/>
              </p:cNvPicPr>
              <p:nvPr/>
            </p:nvPicPr>
            <p:blipFill>
              <a:blip r:embed="rId6" cstate="print"/>
              <a:srcRect/>
              <a:stretch>
                <a:fillRect/>
              </a:stretch>
            </p:blipFill>
            <p:spPr bwMode="auto">
              <a:xfrm>
                <a:off x="4500562" y="3929066"/>
                <a:ext cx="700315" cy="777413"/>
              </a:xfrm>
              <a:prstGeom prst="rect">
                <a:avLst/>
              </a:prstGeom>
              <a:noFill/>
              <a:ln w="9525">
                <a:noFill/>
                <a:miter lim="800000"/>
                <a:headEnd/>
                <a:tailEnd/>
              </a:ln>
            </p:spPr>
          </p:pic>
          <p:pic>
            <p:nvPicPr>
              <p:cNvPr id="36" name="Picture 55" descr="01"/>
              <p:cNvPicPr>
                <a:picLocks noChangeAspect="1" noChangeArrowheads="1"/>
              </p:cNvPicPr>
              <p:nvPr/>
            </p:nvPicPr>
            <p:blipFill>
              <a:blip r:embed="rId7" cstate="print"/>
              <a:srcRect/>
              <a:stretch>
                <a:fillRect/>
              </a:stretch>
            </p:blipFill>
            <p:spPr bwMode="auto">
              <a:xfrm>
                <a:off x="4216679" y="3773583"/>
                <a:ext cx="530943" cy="495839"/>
              </a:xfrm>
              <a:prstGeom prst="rect">
                <a:avLst/>
              </a:prstGeom>
              <a:noFill/>
              <a:ln w="9525">
                <a:noFill/>
                <a:miter lim="800000"/>
                <a:headEnd/>
                <a:tailEnd/>
              </a:ln>
            </p:spPr>
          </p:pic>
        </p:grpSp>
        <p:pic>
          <p:nvPicPr>
            <p:cNvPr id="24" name="Picture 25"/>
            <p:cNvPicPr>
              <a:picLocks noChangeAspect="1" noChangeArrowheads="1"/>
            </p:cNvPicPr>
            <p:nvPr/>
          </p:nvPicPr>
          <p:blipFill>
            <a:blip r:embed="rId8" cstate="print"/>
            <a:srcRect/>
            <a:stretch>
              <a:fillRect/>
            </a:stretch>
          </p:blipFill>
          <p:spPr bwMode="auto">
            <a:xfrm>
              <a:off x="5000628" y="5143513"/>
              <a:ext cx="642942" cy="571504"/>
            </a:xfrm>
            <a:prstGeom prst="rect">
              <a:avLst/>
            </a:prstGeom>
            <a:noFill/>
            <a:ln w="9525" algn="ctr">
              <a:noFill/>
              <a:miter lim="800000"/>
              <a:headEnd/>
              <a:tailEnd/>
            </a:ln>
          </p:spPr>
        </p:pic>
        <p:grpSp>
          <p:nvGrpSpPr>
            <p:cNvPr id="25" name="组合 145"/>
            <p:cNvGrpSpPr>
              <a:grpSpLocks/>
            </p:cNvGrpSpPr>
            <p:nvPr/>
          </p:nvGrpSpPr>
          <p:grpSpPr bwMode="auto">
            <a:xfrm>
              <a:off x="2714612" y="5502776"/>
              <a:ext cx="1297353" cy="283678"/>
              <a:chOff x="761330" y="2362928"/>
              <a:chExt cx="1365761" cy="290607"/>
            </a:xfrm>
          </p:grpSpPr>
          <p:sp>
            <p:nvSpPr>
              <p:cNvPr id="33" name="矩形 146"/>
              <p:cNvSpPr>
                <a:spLocks noChangeArrowheads="1"/>
              </p:cNvSpPr>
              <p:nvPr/>
            </p:nvSpPr>
            <p:spPr bwMode="auto">
              <a:xfrm>
                <a:off x="947172" y="2385535"/>
                <a:ext cx="1179919" cy="268000"/>
              </a:xfrm>
              <a:prstGeom prst="rect">
                <a:avLst/>
              </a:prstGeom>
              <a:noFill/>
              <a:ln w="9525">
                <a:noFill/>
                <a:miter lim="800000"/>
                <a:headEnd/>
                <a:tailEnd/>
              </a:ln>
            </p:spPr>
            <p:txBody>
              <a:bodyPr wrap="none">
                <a:spAutoFit/>
              </a:bodyPr>
              <a:lstStyle/>
              <a:p>
                <a:r>
                  <a:rPr lang="zh-CN" altLang="en-US" sz="1100" dirty="0" smtClean="0">
                    <a:latin typeface="华文中宋" pitchFamily="2" charset="-122"/>
                    <a:ea typeface="华文中宋" pitchFamily="2" charset="-122"/>
                  </a:rPr>
                  <a:t>  支付结果通知</a:t>
                </a:r>
                <a:endParaRPr lang="zh-CN" altLang="en-US" sz="1100" dirty="0">
                  <a:latin typeface="华文中宋" pitchFamily="2" charset="-122"/>
                  <a:ea typeface="华文中宋" pitchFamily="2" charset="-122"/>
                </a:endParaRPr>
              </a:p>
            </p:txBody>
          </p:sp>
          <p:sp>
            <p:nvSpPr>
              <p:cNvPr id="34" name="七边形 33"/>
              <p:cNvSpPr/>
              <p:nvPr/>
            </p:nvSpPr>
            <p:spPr>
              <a:xfrm>
                <a:off x="761330" y="2362928"/>
                <a:ext cx="228956" cy="227679"/>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smtClean="0">
                    <a:latin typeface="华文中宋" pitchFamily="2" charset="-122"/>
                    <a:ea typeface="华文中宋" pitchFamily="2" charset="-122"/>
                  </a:rPr>
                  <a:t>5</a:t>
                </a:r>
                <a:endParaRPr lang="zh-CN" altLang="en-US" sz="1100" dirty="0">
                  <a:latin typeface="华文中宋" pitchFamily="2" charset="-122"/>
                  <a:ea typeface="华文中宋" pitchFamily="2" charset="-122"/>
                </a:endParaRPr>
              </a:p>
            </p:txBody>
          </p:sp>
        </p:grpSp>
        <p:grpSp>
          <p:nvGrpSpPr>
            <p:cNvPr id="26" name="组合 139"/>
            <p:cNvGrpSpPr>
              <a:grpSpLocks/>
            </p:cNvGrpSpPr>
            <p:nvPr/>
          </p:nvGrpSpPr>
          <p:grpSpPr bwMode="auto">
            <a:xfrm>
              <a:off x="2285999" y="2143116"/>
              <a:ext cx="2543043" cy="261610"/>
              <a:chOff x="5790531" y="2209798"/>
              <a:chExt cx="2679495" cy="268647"/>
            </a:xfrm>
          </p:grpSpPr>
          <p:sp>
            <p:nvSpPr>
              <p:cNvPr id="31" name="矩形 140"/>
              <p:cNvSpPr>
                <a:spLocks noChangeArrowheads="1"/>
              </p:cNvSpPr>
              <p:nvPr/>
            </p:nvSpPr>
            <p:spPr bwMode="auto">
              <a:xfrm>
                <a:off x="5980079" y="2209798"/>
                <a:ext cx="2489947" cy="268647"/>
              </a:xfrm>
              <a:prstGeom prst="rect">
                <a:avLst/>
              </a:prstGeom>
              <a:noFill/>
              <a:ln w="9525">
                <a:noFill/>
                <a:miter lim="800000"/>
                <a:headEnd/>
                <a:tailEnd/>
              </a:ln>
            </p:spPr>
            <p:txBody>
              <a:bodyPr wrap="none">
                <a:spAutoFit/>
              </a:bodyPr>
              <a:lstStyle/>
              <a:p>
                <a:r>
                  <a:rPr lang="en-US" altLang="zh-CN" sz="1100" dirty="0" smtClean="0">
                    <a:latin typeface="华文中宋" pitchFamily="2" charset="-122"/>
                    <a:ea typeface="华文中宋" pitchFamily="2" charset="-122"/>
                  </a:rPr>
                  <a:t>T+1(</a:t>
                </a:r>
                <a:r>
                  <a:rPr lang="zh-CN" altLang="en-US" sz="1100" dirty="0" smtClean="0">
                    <a:latin typeface="华文中宋" pitchFamily="2" charset="-122"/>
                    <a:ea typeface="华文中宋" pitchFamily="2" charset="-122"/>
                  </a:rPr>
                  <a:t>最短</a:t>
                </a:r>
                <a:r>
                  <a:rPr lang="en-US" altLang="zh-CN" sz="1100" dirty="0" smtClean="0">
                    <a:latin typeface="华文中宋" pitchFamily="2" charset="-122"/>
                    <a:ea typeface="华文中宋" pitchFamily="2" charset="-122"/>
                  </a:rPr>
                  <a:t>)</a:t>
                </a:r>
                <a:r>
                  <a:rPr lang="zh-CN" altLang="en-US" sz="1100" dirty="0" smtClean="0">
                    <a:latin typeface="华文中宋" pitchFamily="2" charset="-122"/>
                    <a:ea typeface="华文中宋" pitchFamily="2" charset="-122"/>
                  </a:rPr>
                  <a:t>，将交易资金结算至商户</a:t>
                </a:r>
                <a:endParaRPr lang="zh-CN" altLang="en-US" sz="1100" dirty="0">
                  <a:latin typeface="华文中宋" pitchFamily="2" charset="-122"/>
                  <a:ea typeface="华文中宋" pitchFamily="2" charset="-122"/>
                </a:endParaRPr>
              </a:p>
            </p:txBody>
          </p:sp>
          <p:sp>
            <p:nvSpPr>
              <p:cNvPr id="32" name="七边形 31"/>
              <p:cNvSpPr/>
              <p:nvPr/>
            </p:nvSpPr>
            <p:spPr>
              <a:xfrm>
                <a:off x="5790531" y="2209800"/>
                <a:ext cx="229158" cy="228228"/>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smtClean="0">
                    <a:latin typeface="华文中宋" pitchFamily="2" charset="-122"/>
                    <a:ea typeface="华文中宋" pitchFamily="2" charset="-122"/>
                  </a:rPr>
                  <a:t>7</a:t>
                </a:r>
                <a:endParaRPr lang="zh-CN" altLang="en-US" sz="1100" dirty="0">
                  <a:latin typeface="华文中宋" pitchFamily="2" charset="-122"/>
                  <a:ea typeface="华文中宋" pitchFamily="2" charset="-122"/>
                </a:endParaRPr>
              </a:p>
            </p:txBody>
          </p:sp>
        </p:grpSp>
        <p:cxnSp>
          <p:nvCxnSpPr>
            <p:cNvPr id="27" name="直接箭头连接符 26"/>
            <p:cNvCxnSpPr/>
            <p:nvPr/>
          </p:nvCxnSpPr>
          <p:spPr bwMode="auto">
            <a:xfrm flipV="1">
              <a:off x="2214546" y="3026995"/>
              <a:ext cx="3214013" cy="2116518"/>
            </a:xfrm>
            <a:prstGeom prst="straightConnector1">
              <a:avLst/>
            </a:prstGeom>
            <a:ln w="28575">
              <a:solidFill>
                <a:schemeClr val="accent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 name="组合 140"/>
            <p:cNvGrpSpPr/>
            <p:nvPr/>
          </p:nvGrpSpPr>
          <p:grpSpPr>
            <a:xfrm>
              <a:off x="1830627" y="3622317"/>
              <a:ext cx="3570208" cy="862549"/>
              <a:chOff x="5228390" y="3690410"/>
              <a:chExt cx="3570208" cy="862549"/>
            </a:xfrm>
          </p:grpSpPr>
          <p:sp>
            <p:nvSpPr>
              <p:cNvPr id="29" name="矩形 151"/>
              <p:cNvSpPr>
                <a:spLocks noChangeArrowheads="1"/>
              </p:cNvSpPr>
              <p:nvPr/>
            </p:nvSpPr>
            <p:spPr bwMode="auto">
              <a:xfrm rot="19731311">
                <a:off x="5228390" y="3690410"/>
                <a:ext cx="3570208" cy="261610"/>
              </a:xfrm>
              <a:prstGeom prst="rect">
                <a:avLst/>
              </a:prstGeom>
              <a:noFill/>
              <a:ln w="9525">
                <a:noFill/>
                <a:miter lim="800000"/>
                <a:headEnd/>
                <a:tailEnd/>
              </a:ln>
            </p:spPr>
            <p:txBody>
              <a:bodyPr wrap="none">
                <a:spAutoFit/>
              </a:bodyPr>
              <a:lstStyle/>
              <a:p>
                <a:r>
                  <a:rPr lang="zh-CN" altLang="en-US" sz="1100" dirty="0" smtClean="0">
                    <a:latin typeface="华文中宋" pitchFamily="2" charset="-122"/>
                    <a:ea typeface="华文中宋" pitchFamily="2" charset="-122"/>
                  </a:rPr>
                  <a:t>还款日，用户将应还款金额核对无误后还款，额度恢复</a:t>
                </a:r>
                <a:endParaRPr lang="zh-CN" altLang="en-US" sz="1100" dirty="0">
                  <a:latin typeface="华文中宋" pitchFamily="2" charset="-122"/>
                  <a:ea typeface="华文中宋" pitchFamily="2" charset="-122"/>
                </a:endParaRPr>
              </a:p>
            </p:txBody>
          </p:sp>
          <p:sp>
            <p:nvSpPr>
              <p:cNvPr id="30" name="七边形 29"/>
              <p:cNvSpPr/>
              <p:nvPr/>
            </p:nvSpPr>
            <p:spPr bwMode="auto">
              <a:xfrm rot="19665272">
                <a:off x="5494636" y="4321708"/>
                <a:ext cx="283282" cy="231251"/>
              </a:xfrm>
              <a:prstGeom prst="hep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100" dirty="0" smtClean="0">
                    <a:latin typeface="华文中宋" pitchFamily="2" charset="-122"/>
                    <a:ea typeface="华文中宋" pitchFamily="2" charset="-122"/>
                  </a:rPr>
                  <a:t>9</a:t>
                </a:r>
                <a:endParaRPr lang="zh-CN" altLang="en-US" sz="1100" dirty="0">
                  <a:latin typeface="华文中宋" pitchFamily="2" charset="-122"/>
                  <a:ea typeface="华文中宋" pitchFamily="2" charset="-122"/>
                </a:endParaRPr>
              </a:p>
            </p:txBody>
          </p:sp>
        </p:grpSp>
      </p:grpSp>
      <p:grpSp>
        <p:nvGrpSpPr>
          <p:cNvPr id="49" name="组合 48"/>
          <p:cNvGrpSpPr/>
          <p:nvPr/>
        </p:nvGrpSpPr>
        <p:grpSpPr>
          <a:xfrm>
            <a:off x="0" y="571480"/>
            <a:ext cx="4878085" cy="642942"/>
            <a:chOff x="0" y="571480"/>
            <a:chExt cx="4878085" cy="642942"/>
          </a:xfrm>
        </p:grpSpPr>
        <p:sp>
          <p:nvSpPr>
            <p:cNvPr id="50" name="矩形 49"/>
            <p:cNvSpPr/>
            <p:nvPr/>
          </p:nvSpPr>
          <p:spPr>
            <a:xfrm>
              <a:off x="1000100" y="571480"/>
              <a:ext cx="3877985"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——T-N	</a:t>
              </a:r>
              <a:endParaRPr lang="zh-CN" altLang="en-US" sz="2800" b="1" dirty="0">
                <a:latin typeface="微软雅黑" pitchFamily="34" charset="-122"/>
                <a:ea typeface="微软雅黑" pitchFamily="34" charset="-122"/>
              </a:endParaRPr>
            </a:p>
          </p:txBody>
        </p:sp>
        <p:sp>
          <p:nvSpPr>
            <p:cNvPr id="51" name="矩形 50"/>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0" y="2000240"/>
            <a:ext cx="9144000" cy="2357454"/>
          </a:xfrm>
          <a:prstGeom prst="rect">
            <a:avLst/>
          </a:prstGeom>
          <a:noFill/>
          <a:ln w="9525">
            <a:noFill/>
            <a:miter lim="800000"/>
            <a:headEnd/>
            <a:tailEnd/>
          </a:ln>
          <a:effectLst/>
        </p:spPr>
      </p:pic>
      <p:sp>
        <p:nvSpPr>
          <p:cNvPr id="8" name="TextBox 7"/>
          <p:cNvSpPr txBox="1"/>
          <p:nvPr/>
        </p:nvSpPr>
        <p:spPr>
          <a:xfrm>
            <a:off x="357158" y="4643446"/>
            <a:ext cx="6429420" cy="1754326"/>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      手机支付：也称为移动支付（</a:t>
            </a:r>
            <a:r>
              <a:rPr lang="en-US" altLang="zh-CN" sz="1200" dirty="0" smtClean="0">
                <a:latin typeface="微软雅黑" pitchFamily="34" charset="-122"/>
                <a:ea typeface="微软雅黑" pitchFamily="34" charset="-122"/>
              </a:rPr>
              <a:t>Mobile Payment</a:t>
            </a:r>
            <a:r>
              <a:rPr lang="zh-CN" altLang="en-US" sz="1200" dirty="0" smtClean="0">
                <a:latin typeface="微软雅黑" pitchFamily="34" charset="-122"/>
                <a:ea typeface="微软雅黑" pitchFamily="34" charset="-122"/>
              </a:rPr>
              <a:t>），就是允许移动用户使用其移动终端（通常是手机）对所消费的商品或服务进行账务支付的一种服务方式。继卡类支付、网络支付后，手机支付俨然成为新宠。手机支付的应用广泛，公共事业缴费、游戏充值、购票等。</a:t>
            </a:r>
          </a:p>
          <a:p>
            <a:r>
              <a:rPr lang="zh-CN" altLang="en-US" sz="1200" dirty="0" smtClean="0">
                <a:latin typeface="微软雅黑" pitchFamily="34" charset="-122"/>
                <a:ea typeface="微软雅黑" pitchFamily="34" charset="-122"/>
              </a:rPr>
              <a:t>     手机支付是支付方式发展的一种必然趋势，手机支付的推广和应用对于商户、服务提供商和消费者具有以下三点作用：</a:t>
            </a:r>
            <a:r>
              <a:rPr lang="en-US" altLang="zh-CN" sz="1200" dirty="0" smtClean="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、对于商户而言</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手机支付将为自身业务的开展提供没有空间和时间障碍的便捷支付体系，</a:t>
            </a:r>
            <a:r>
              <a:rPr lang="en-US" altLang="zh-CN" sz="1200" dirty="0" smtClean="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、在加速支付效率，减低运营成本的同时也降低了目标用户群的消费门槛，有助于进一步构建多元化的营销模式，进一步提升整体营销效果</a:t>
            </a:r>
            <a:r>
              <a:rPr lang="en-US" altLang="zh-CN" sz="1200" dirty="0" smtClean="0">
                <a:latin typeface="微软雅黑" pitchFamily="34" charset="-122"/>
                <a:ea typeface="微软雅黑" pitchFamily="34" charset="-122"/>
              </a:rPr>
              <a:t>! </a:t>
            </a:r>
            <a:r>
              <a:rPr lang="en-US" altLang="zh-CN" sz="1200" dirty="0">
                <a:latin typeface="微软雅黑" pitchFamily="34" charset="-122"/>
                <a:ea typeface="微软雅黑" pitchFamily="34" charset="-122"/>
              </a:rPr>
              <a:t>3</a:t>
            </a:r>
            <a:r>
              <a:rPr lang="zh-CN" altLang="en-US" sz="1200" dirty="0">
                <a:latin typeface="微软雅黑" pitchFamily="34" charset="-122"/>
                <a:ea typeface="微软雅黑" pitchFamily="34" charset="-122"/>
              </a:rPr>
              <a:t>、从</a:t>
            </a:r>
            <a:r>
              <a:rPr lang="zh-CN" altLang="en-US" sz="1200" dirty="0" smtClean="0">
                <a:latin typeface="微软雅黑" pitchFamily="34" charset="-122"/>
                <a:ea typeface="微软雅黑" pitchFamily="34" charset="-122"/>
              </a:rPr>
              <a:t>服务提供商角度来看，在完成规模化推广并与传统以及移动互联网相关产业结合后，手机支付所具备的独特优势和广阔的发展前景将为服务提供商带来巨大的经济效益。</a:t>
            </a:r>
            <a:endParaRPr lang="zh-CN" altLang="en-US" sz="1200" dirty="0">
              <a:latin typeface="微软雅黑" pitchFamily="34" charset="-122"/>
              <a:ea typeface="微软雅黑" pitchFamily="34" charset="-122"/>
            </a:endParaRPr>
          </a:p>
        </p:txBody>
      </p:sp>
      <p:pic>
        <p:nvPicPr>
          <p:cNvPr id="2054" name="Picture 6" descr="http://imgsrc.baidu.com/baike/abpic/item/d1571724bd97236bd5074274.jpg"/>
          <p:cNvPicPr>
            <a:picLocks noChangeAspect="1" noChangeArrowheads="1"/>
          </p:cNvPicPr>
          <p:nvPr/>
        </p:nvPicPr>
        <p:blipFill>
          <a:blip r:embed="rId4"/>
          <a:srcRect/>
          <a:stretch>
            <a:fillRect/>
          </a:stretch>
        </p:blipFill>
        <p:spPr bwMode="auto">
          <a:xfrm>
            <a:off x="6786578" y="4643446"/>
            <a:ext cx="1905000" cy="1485900"/>
          </a:xfrm>
          <a:prstGeom prst="rect">
            <a:avLst/>
          </a:prstGeom>
          <a:noFill/>
        </p:spPr>
      </p:pic>
      <p:grpSp>
        <p:nvGrpSpPr>
          <p:cNvPr id="7" name="组合 6"/>
          <p:cNvGrpSpPr/>
          <p:nvPr/>
        </p:nvGrpSpPr>
        <p:grpSpPr>
          <a:xfrm>
            <a:off x="0" y="571480"/>
            <a:ext cx="4944158" cy="642942"/>
            <a:chOff x="0" y="571480"/>
            <a:chExt cx="4944158" cy="642942"/>
          </a:xfrm>
        </p:grpSpPr>
        <p:sp>
          <p:nvSpPr>
            <p:cNvPr id="9" name="矩形 8"/>
            <p:cNvSpPr/>
            <p:nvPr/>
          </p:nvSpPr>
          <p:spPr>
            <a:xfrm>
              <a:off x="142844" y="571480"/>
              <a:ext cx="4801314"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手机支付</a:t>
              </a:r>
              <a:r>
                <a:rPr lang="en-US" altLang="zh-CN" sz="2800" b="1" dirty="0" smtClean="0">
                  <a:latin typeface="微软雅黑" pitchFamily="34" charset="-122"/>
                  <a:ea typeface="微软雅黑" pitchFamily="34" charset="-122"/>
                </a:rPr>
                <a:t>	</a:t>
              </a:r>
              <a:endParaRPr lang="zh-CN" altLang="en-US" sz="2800" b="1" dirty="0">
                <a:latin typeface="微软雅黑" pitchFamily="34" charset="-122"/>
                <a:ea typeface="微软雅黑" pitchFamily="34" charset="-122"/>
              </a:endParaRPr>
            </a:p>
          </p:txBody>
        </p:sp>
        <p:sp>
          <p:nvSpPr>
            <p:cNvPr id="10" name="矩形 9"/>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00034" y="1774068"/>
            <a:ext cx="7643866" cy="3440882"/>
            <a:chOff x="571472" y="1011965"/>
            <a:chExt cx="7858180" cy="3929091"/>
          </a:xfrm>
        </p:grpSpPr>
        <p:sp>
          <p:nvSpPr>
            <p:cNvPr id="12" name="L 形 11"/>
            <p:cNvSpPr/>
            <p:nvPr/>
          </p:nvSpPr>
          <p:spPr>
            <a:xfrm>
              <a:off x="571472" y="4440990"/>
              <a:ext cx="1285884" cy="500066"/>
            </a:xfrm>
            <a:prstGeom prst="corner">
              <a:avLst/>
            </a:prstGeom>
            <a:gradFill flip="none" rotWithShape="1">
              <a:gsLst>
                <a:gs pos="0">
                  <a:schemeClr val="bg1">
                    <a:lumMod val="75000"/>
                  </a:schemeClr>
                </a:gs>
                <a:gs pos="13000">
                  <a:schemeClr val="bg1">
                    <a:lumMod val="75000"/>
                  </a:schemeClr>
                </a:gs>
                <a:gs pos="13000">
                  <a:schemeClr val="bg1">
                    <a:lumMod val="75000"/>
                  </a:schemeClr>
                </a:gs>
                <a:gs pos="100000">
                  <a:schemeClr val="tx2">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 形 6"/>
            <p:cNvSpPr/>
            <p:nvPr/>
          </p:nvSpPr>
          <p:spPr>
            <a:xfrm rot="10800000">
              <a:off x="7143768" y="1011965"/>
              <a:ext cx="1285884" cy="500066"/>
            </a:xfrm>
            <a:prstGeom prst="corner">
              <a:avLst/>
            </a:prstGeom>
            <a:gradFill flip="none" rotWithShape="1">
              <a:gsLst>
                <a:gs pos="0">
                  <a:schemeClr val="bg1">
                    <a:lumMod val="75000"/>
                  </a:schemeClr>
                </a:gs>
                <a:gs pos="13000">
                  <a:schemeClr val="bg1">
                    <a:lumMod val="75000"/>
                  </a:schemeClr>
                </a:gs>
                <a:gs pos="13000">
                  <a:schemeClr val="bg1">
                    <a:lumMod val="75000"/>
                  </a:schemeClr>
                </a:gs>
                <a:gs pos="100000">
                  <a:schemeClr val="tx2">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2"/>
            <p:cNvPicPr>
              <a:picLocks noChangeAspect="1" noChangeArrowheads="1"/>
            </p:cNvPicPr>
            <p:nvPr/>
          </p:nvPicPr>
          <p:blipFill>
            <a:blip r:embed="rId3"/>
            <a:srcRect/>
            <a:stretch>
              <a:fillRect/>
            </a:stretch>
          </p:blipFill>
          <p:spPr bwMode="auto">
            <a:xfrm>
              <a:off x="833463" y="1226280"/>
              <a:ext cx="7381875" cy="3486150"/>
            </a:xfrm>
            <a:prstGeom prst="rect">
              <a:avLst/>
            </a:prstGeom>
            <a:noFill/>
            <a:ln w="9525">
              <a:noFill/>
              <a:miter lim="800000"/>
              <a:headEnd/>
              <a:tailEnd/>
            </a:ln>
            <a:effectLst/>
          </p:spPr>
        </p:pic>
      </p:grpSp>
      <p:sp>
        <p:nvSpPr>
          <p:cNvPr id="8" name="TextBox 7"/>
          <p:cNvSpPr txBox="1"/>
          <p:nvPr/>
        </p:nvSpPr>
        <p:spPr>
          <a:xfrm>
            <a:off x="500034" y="5357826"/>
            <a:ext cx="6786610" cy="830997"/>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      通过商户手机登录</a:t>
            </a:r>
            <a:r>
              <a:rPr lang="en-US" altLang="zh-CN" sz="1200" dirty="0" smtClean="0">
                <a:latin typeface="微软雅黑" pitchFamily="34" charset="-122"/>
                <a:ea typeface="微软雅黑" pitchFamily="34" charset="-122"/>
              </a:rPr>
              <a:t>wap</a:t>
            </a:r>
            <a:r>
              <a:rPr lang="zh-CN" altLang="en-US" sz="1200" dirty="0" smtClean="0">
                <a:latin typeface="微软雅黑" pitchFamily="34" charset="-122"/>
                <a:ea typeface="微软雅黑" pitchFamily="34" charset="-122"/>
              </a:rPr>
              <a:t>网站</a:t>
            </a:r>
            <a:r>
              <a:rPr lang="en-US" altLang="zh-CN" sz="1200" b="1" dirty="0" smtClean="0">
                <a:solidFill>
                  <a:srgbClr val="FF0000"/>
                </a:solidFill>
                <a:latin typeface="微软雅黑" pitchFamily="34" charset="-122"/>
                <a:ea typeface="微软雅黑" pitchFamily="34" charset="-122"/>
                <a:sym typeface="Wingdings" pitchFamily="2" charset="2"/>
              </a:rPr>
              <a:t></a:t>
            </a:r>
            <a:r>
              <a:rPr lang="zh-CN" altLang="en-US" sz="1200" dirty="0" smtClean="0">
                <a:latin typeface="微软雅黑" pitchFamily="34" charset="-122"/>
                <a:ea typeface="微软雅黑" pitchFamily="34" charset="-122"/>
                <a:sym typeface="Wingdings" pitchFamily="2" charset="2"/>
              </a:rPr>
              <a:t>选择预定的商品，填写相应的个人资料</a:t>
            </a:r>
            <a:r>
              <a:rPr lang="en-US" altLang="zh-CN" sz="1200" b="1" dirty="0" smtClean="0">
                <a:solidFill>
                  <a:srgbClr val="FF0000"/>
                </a:solidFill>
                <a:latin typeface="微软雅黑" pitchFamily="34" charset="-122"/>
                <a:ea typeface="微软雅黑" pitchFamily="34" charset="-122"/>
                <a:sym typeface="Wingdings" pitchFamily="2" charset="2"/>
              </a:rPr>
              <a:t></a:t>
            </a:r>
            <a:r>
              <a:rPr lang="zh-CN" altLang="en-US" sz="1200" dirty="0" smtClean="0">
                <a:latin typeface="微软雅黑" pitchFamily="34" charset="-122"/>
                <a:ea typeface="微软雅黑" pitchFamily="34" charset="-122"/>
                <a:sym typeface="Wingdings" pitchFamily="2" charset="2"/>
              </a:rPr>
              <a:t>选择支付卡类型（银行卡、易生卡、积分换购等）</a:t>
            </a:r>
            <a:r>
              <a:rPr lang="en-US" altLang="zh-CN" sz="1200" b="1" dirty="0" smtClean="0">
                <a:solidFill>
                  <a:srgbClr val="FF0000"/>
                </a:solidFill>
                <a:latin typeface="微软雅黑" pitchFamily="34" charset="-122"/>
                <a:ea typeface="微软雅黑" pitchFamily="34" charset="-122"/>
                <a:sym typeface="Wingdings" pitchFamily="2" charset="2"/>
              </a:rPr>
              <a:t></a:t>
            </a:r>
            <a:r>
              <a:rPr lang="zh-CN" altLang="en-US" sz="1200" dirty="0" smtClean="0">
                <a:latin typeface="微软雅黑" pitchFamily="34" charset="-122"/>
                <a:ea typeface="微软雅黑" pitchFamily="34" charset="-122"/>
                <a:sym typeface="Wingdings" pitchFamily="2" charset="2"/>
              </a:rPr>
              <a:t>提交支付指令</a:t>
            </a:r>
            <a:r>
              <a:rPr lang="en-US" altLang="zh-CN" sz="1200" b="1" dirty="0" smtClean="0">
                <a:solidFill>
                  <a:srgbClr val="FF0000"/>
                </a:solidFill>
                <a:latin typeface="微软雅黑" pitchFamily="34" charset="-122"/>
                <a:ea typeface="微软雅黑" pitchFamily="34" charset="-122"/>
                <a:sym typeface="Wingdings" pitchFamily="2" charset="2"/>
              </a:rPr>
              <a:t></a:t>
            </a:r>
            <a:r>
              <a:rPr lang="zh-CN" altLang="en-US" sz="1200" dirty="0" smtClean="0">
                <a:latin typeface="微软雅黑" pitchFamily="34" charset="-122"/>
                <a:ea typeface="微软雅黑" pitchFamily="34" charset="-122"/>
                <a:sym typeface="Wingdings" pitchFamily="2" charset="2"/>
              </a:rPr>
              <a:t>手机支付网关</a:t>
            </a:r>
            <a:r>
              <a:rPr lang="en-US" altLang="zh-CN" sz="1200" b="1" dirty="0" smtClean="0">
                <a:solidFill>
                  <a:srgbClr val="FF0000"/>
                </a:solidFill>
                <a:latin typeface="微软雅黑" pitchFamily="34" charset="-122"/>
                <a:ea typeface="微软雅黑" pitchFamily="34" charset="-122"/>
                <a:sym typeface="Wingdings" pitchFamily="2" charset="2"/>
              </a:rPr>
              <a:t></a:t>
            </a:r>
            <a:r>
              <a:rPr lang="zh-CN" altLang="en-US" sz="1200" dirty="0" smtClean="0">
                <a:latin typeface="微软雅黑" pitchFamily="34" charset="-122"/>
                <a:ea typeface="微软雅黑" pitchFamily="34" charset="-122"/>
                <a:sym typeface="Wingdings" pitchFamily="2" charset="2"/>
              </a:rPr>
              <a:t>在银行（易生）的支付系统上做支付处理</a:t>
            </a:r>
            <a:r>
              <a:rPr lang="en-US" altLang="zh-CN" sz="1200" b="1" dirty="0" smtClean="0">
                <a:solidFill>
                  <a:srgbClr val="FF0000"/>
                </a:solidFill>
                <a:latin typeface="微软雅黑" pitchFamily="34" charset="-122"/>
                <a:ea typeface="微软雅黑" pitchFamily="34" charset="-122"/>
                <a:sym typeface="Wingdings" pitchFamily="2" charset="2"/>
              </a:rPr>
              <a:t></a:t>
            </a:r>
            <a:r>
              <a:rPr lang="zh-CN" altLang="en-US" sz="1200" dirty="0" smtClean="0">
                <a:latin typeface="微软雅黑" pitchFamily="34" charset="-122"/>
                <a:ea typeface="微软雅黑" pitchFamily="34" charset="-122"/>
                <a:sym typeface="Wingdings" pitchFamily="2" charset="2"/>
              </a:rPr>
              <a:t>输入卡号，输入密码，点击确认</a:t>
            </a:r>
            <a:r>
              <a:rPr lang="en-US" altLang="zh-CN" sz="1200" b="1" dirty="0" smtClean="0">
                <a:solidFill>
                  <a:srgbClr val="FF0000"/>
                </a:solidFill>
                <a:latin typeface="微软雅黑" pitchFamily="34" charset="-122"/>
                <a:ea typeface="微软雅黑" pitchFamily="34" charset="-122"/>
                <a:sym typeface="Wingdings" pitchFamily="2" charset="2"/>
              </a:rPr>
              <a:t></a:t>
            </a:r>
            <a:r>
              <a:rPr lang="zh-CN" altLang="en-US" sz="1200" dirty="0" smtClean="0">
                <a:latin typeface="微软雅黑" pitchFamily="34" charset="-122"/>
                <a:ea typeface="微软雅黑" pitchFamily="34" charset="-122"/>
                <a:sym typeface="Wingdings" pitchFamily="2" charset="2"/>
              </a:rPr>
              <a:t>返回信息，支付成功（失败）</a:t>
            </a:r>
            <a:r>
              <a:rPr lang="en-US" altLang="zh-CN" sz="1200" b="1" dirty="0" smtClean="0">
                <a:solidFill>
                  <a:srgbClr val="FF0000"/>
                </a:solidFill>
                <a:latin typeface="微软雅黑" pitchFamily="34" charset="-122"/>
                <a:ea typeface="微软雅黑" pitchFamily="34" charset="-122"/>
                <a:sym typeface="Wingdings" pitchFamily="2" charset="2"/>
              </a:rPr>
              <a:t></a:t>
            </a:r>
            <a:r>
              <a:rPr lang="zh-CN" altLang="en-US" sz="1200" dirty="0" smtClean="0">
                <a:latin typeface="微软雅黑" pitchFamily="34" charset="-122"/>
                <a:ea typeface="微软雅黑" pitchFamily="34" charset="-122"/>
                <a:sym typeface="Wingdings" pitchFamily="2" charset="2"/>
              </a:rPr>
              <a:t>支付信息返回商户系统，支付成功，出票</a:t>
            </a:r>
            <a:r>
              <a:rPr lang="en-US" altLang="zh-CN" sz="1200" b="1" dirty="0" smtClean="0">
                <a:solidFill>
                  <a:srgbClr val="FF0000"/>
                </a:solidFill>
                <a:latin typeface="微软雅黑" pitchFamily="34" charset="-122"/>
                <a:ea typeface="微软雅黑" pitchFamily="34" charset="-122"/>
                <a:sym typeface="Wingdings" pitchFamily="2" charset="2"/>
              </a:rPr>
              <a:t></a:t>
            </a:r>
            <a:r>
              <a:rPr lang="zh-CN" altLang="en-US" sz="1200" dirty="0" smtClean="0">
                <a:latin typeface="微软雅黑" pitchFamily="34" charset="-122"/>
                <a:ea typeface="微软雅黑" pitchFamily="34" charset="-122"/>
                <a:sym typeface="Wingdings" pitchFamily="2" charset="2"/>
              </a:rPr>
              <a:t>通知客户出票成功。</a:t>
            </a:r>
          </a:p>
        </p:txBody>
      </p:sp>
      <p:grpSp>
        <p:nvGrpSpPr>
          <p:cNvPr id="11" name="组合 10"/>
          <p:cNvGrpSpPr/>
          <p:nvPr/>
        </p:nvGrpSpPr>
        <p:grpSpPr>
          <a:xfrm>
            <a:off x="0" y="571480"/>
            <a:ext cx="4944158" cy="642942"/>
            <a:chOff x="0" y="571480"/>
            <a:chExt cx="4944158" cy="642942"/>
          </a:xfrm>
        </p:grpSpPr>
        <p:sp>
          <p:nvSpPr>
            <p:cNvPr id="13" name="矩形 12"/>
            <p:cNvSpPr/>
            <p:nvPr/>
          </p:nvSpPr>
          <p:spPr>
            <a:xfrm>
              <a:off x="142844" y="571480"/>
              <a:ext cx="4801314"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手机支付</a:t>
              </a:r>
              <a:r>
                <a:rPr lang="en-US" altLang="zh-CN" sz="2800" b="1" dirty="0" smtClean="0">
                  <a:latin typeface="微软雅黑" pitchFamily="34" charset="-122"/>
                  <a:ea typeface="微软雅黑" pitchFamily="34" charset="-122"/>
                </a:rPr>
                <a:t>	</a:t>
              </a:r>
              <a:endParaRPr lang="zh-CN" altLang="en-US" sz="2800" b="1" dirty="0">
                <a:latin typeface="微软雅黑" pitchFamily="34" charset="-122"/>
                <a:ea typeface="微软雅黑" pitchFamily="34" charset="-122"/>
              </a:endParaRPr>
            </a:p>
          </p:txBody>
        </p:sp>
        <p:sp>
          <p:nvSpPr>
            <p:cNvPr id="14" name="矩形 13"/>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500298" y="571480"/>
            <a:ext cx="1431802"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目     录</a:t>
            </a:r>
            <a:endParaRPr lang="zh-CN" altLang="en-US" sz="2800" b="1" dirty="0">
              <a:latin typeface="微软雅黑" pitchFamily="34" charset="-122"/>
              <a:ea typeface="微软雅黑" pitchFamily="34" charset="-122"/>
            </a:endParaRPr>
          </a:p>
        </p:txBody>
      </p:sp>
      <p:sp>
        <p:nvSpPr>
          <p:cNvPr id="5" name="矩形 4"/>
          <p:cNvSpPr/>
          <p:nvPr/>
        </p:nvSpPr>
        <p:spPr>
          <a:xfrm>
            <a:off x="0" y="0"/>
            <a:ext cx="1714480" cy="674959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5" descr="未标题-2"/>
          <p:cNvPicPr>
            <a:picLocks noChangeAspect="1" noChangeArrowheads="1"/>
          </p:cNvPicPr>
          <p:nvPr/>
        </p:nvPicPr>
        <p:blipFill>
          <a:blip r:embed="rId3">
            <a:clrChange>
              <a:clrFrom>
                <a:srgbClr val="FFFFFF"/>
              </a:clrFrom>
              <a:clrTo>
                <a:srgbClr val="FFFFFF">
                  <a:alpha val="0"/>
                </a:srgbClr>
              </a:clrTo>
            </a:clrChange>
            <a:lum bright="70000" contrast="-70000"/>
          </a:blip>
          <a:srcRect/>
          <a:stretch>
            <a:fillRect/>
          </a:stretch>
        </p:blipFill>
        <p:spPr bwMode="auto">
          <a:xfrm>
            <a:off x="0" y="1485188"/>
            <a:ext cx="2786050" cy="4229828"/>
          </a:xfrm>
          <a:prstGeom prst="rect">
            <a:avLst/>
          </a:prstGeom>
          <a:ln>
            <a:noFill/>
          </a:ln>
          <a:effectLst>
            <a:softEdge rad="127000"/>
          </a:effectLst>
        </p:spPr>
      </p:pic>
      <p:grpSp>
        <p:nvGrpSpPr>
          <p:cNvPr id="33" name="组合 32"/>
          <p:cNvGrpSpPr/>
          <p:nvPr/>
        </p:nvGrpSpPr>
        <p:grpSpPr>
          <a:xfrm>
            <a:off x="2428860" y="1893604"/>
            <a:ext cx="3500462" cy="3678536"/>
            <a:chOff x="2214546" y="1714488"/>
            <a:chExt cx="3500462" cy="3678536"/>
          </a:xfrm>
        </p:grpSpPr>
        <p:pic>
          <p:nvPicPr>
            <p:cNvPr id="7" name="Picture 86" descr="cooltools-shape"/>
            <p:cNvPicPr>
              <a:picLocks noChangeAspect="1" noChangeArrowheads="1"/>
            </p:cNvPicPr>
            <p:nvPr/>
          </p:nvPicPr>
          <p:blipFill>
            <a:blip r:embed="rId4"/>
            <a:srcRect/>
            <a:stretch>
              <a:fillRect/>
            </a:stretch>
          </p:blipFill>
          <p:spPr bwMode="auto">
            <a:xfrm>
              <a:off x="2786050" y="2500306"/>
              <a:ext cx="2857520" cy="501650"/>
            </a:xfrm>
            <a:prstGeom prst="rect">
              <a:avLst/>
            </a:prstGeom>
            <a:noFill/>
            <a:ln w="9525">
              <a:noFill/>
              <a:miter lim="800000"/>
              <a:headEnd/>
              <a:tailEnd/>
            </a:ln>
          </p:spPr>
        </p:pic>
        <p:grpSp>
          <p:nvGrpSpPr>
            <p:cNvPr id="8" name="组合 7"/>
            <p:cNvGrpSpPr/>
            <p:nvPr/>
          </p:nvGrpSpPr>
          <p:grpSpPr>
            <a:xfrm>
              <a:off x="2214546" y="2448572"/>
              <a:ext cx="585206" cy="551800"/>
              <a:chOff x="2000232" y="1877068"/>
              <a:chExt cx="585206" cy="551800"/>
            </a:xfrm>
          </p:grpSpPr>
          <p:sp>
            <p:nvSpPr>
              <p:cNvPr id="9" name="Oval 99"/>
              <p:cNvSpPr>
                <a:spLocks noChangeArrowheads="1"/>
              </p:cNvSpPr>
              <p:nvPr/>
            </p:nvSpPr>
            <p:spPr bwMode="auto">
              <a:xfrm>
                <a:off x="2000232" y="1877068"/>
                <a:ext cx="585206" cy="551800"/>
              </a:xfrm>
              <a:prstGeom prst="ellipse">
                <a:avLst/>
              </a:prstGeom>
              <a:gradFill rotWithShape="1">
                <a:gsLst>
                  <a:gs pos="0">
                    <a:schemeClr val="accent1">
                      <a:alpha val="8000"/>
                    </a:schemeClr>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sp>
            <p:nvSpPr>
              <p:cNvPr id="10" name="Oval 101"/>
              <p:cNvSpPr>
                <a:spLocks noChangeArrowheads="1"/>
              </p:cNvSpPr>
              <p:nvPr/>
            </p:nvSpPr>
            <p:spPr bwMode="auto">
              <a:xfrm>
                <a:off x="2118696" y="1928802"/>
                <a:ext cx="401654" cy="268825"/>
              </a:xfrm>
              <a:prstGeom prst="ellipse">
                <a:avLst/>
              </a:prstGeom>
              <a:gradFill rotWithShape="1">
                <a:gsLst>
                  <a:gs pos="0">
                    <a:schemeClr val="bg1">
                      <a:alpha val="50000"/>
                    </a:schemeClr>
                  </a:gs>
                  <a:gs pos="100000">
                    <a:schemeClr val="bg1">
                      <a:gamma/>
                      <a:shade val="46275"/>
                      <a:invGamma/>
                      <a:alpha val="0"/>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grpSp>
        <p:sp>
          <p:nvSpPr>
            <p:cNvPr id="11" name="TextBox 10"/>
            <p:cNvSpPr txBox="1"/>
            <p:nvPr/>
          </p:nvSpPr>
          <p:spPr>
            <a:xfrm>
              <a:off x="3000364" y="2571744"/>
              <a:ext cx="2286016" cy="369332"/>
            </a:xfrm>
            <a:prstGeom prst="rect">
              <a:avLst/>
            </a:prstGeom>
            <a:noFill/>
          </p:spPr>
          <p:txBody>
            <a:bodyPr wrap="square" rtlCol="0">
              <a:spAutoFit/>
            </a:bodyPr>
            <a:lstStyle/>
            <a:p>
              <a:r>
                <a:rPr lang="zh-CN" altLang="en-US" dirty="0" smtClean="0">
                  <a:solidFill>
                    <a:schemeClr val="accent6">
                      <a:lumMod val="75000"/>
                    </a:schemeClr>
                  </a:solidFill>
                  <a:latin typeface="微软雅黑" pitchFamily="34" charset="-122"/>
                  <a:ea typeface="微软雅黑" pitchFamily="34" charset="-122"/>
                </a:rPr>
                <a:t>渤海易生支付产品</a:t>
              </a:r>
              <a:endParaRPr lang="zh-CN" altLang="en-US" dirty="0">
                <a:solidFill>
                  <a:schemeClr val="accent6">
                    <a:lumMod val="75000"/>
                  </a:schemeClr>
                </a:solidFill>
                <a:latin typeface="微软雅黑" pitchFamily="34" charset="-122"/>
                <a:ea typeface="微软雅黑" pitchFamily="34" charset="-122"/>
              </a:endParaRPr>
            </a:p>
          </p:txBody>
        </p:sp>
        <p:pic>
          <p:nvPicPr>
            <p:cNvPr id="12" name="Picture 86" descr="cooltools-shape"/>
            <p:cNvPicPr>
              <a:picLocks noChangeAspect="1" noChangeArrowheads="1"/>
            </p:cNvPicPr>
            <p:nvPr/>
          </p:nvPicPr>
          <p:blipFill>
            <a:blip r:embed="rId4"/>
            <a:srcRect/>
            <a:stretch>
              <a:fillRect/>
            </a:stretch>
          </p:blipFill>
          <p:spPr bwMode="auto">
            <a:xfrm>
              <a:off x="2786050" y="3284540"/>
              <a:ext cx="2857520" cy="501650"/>
            </a:xfrm>
            <a:prstGeom prst="rect">
              <a:avLst/>
            </a:prstGeom>
            <a:noFill/>
            <a:ln w="9525">
              <a:noFill/>
              <a:miter lim="800000"/>
              <a:headEnd/>
              <a:tailEnd/>
            </a:ln>
          </p:spPr>
        </p:pic>
        <p:grpSp>
          <p:nvGrpSpPr>
            <p:cNvPr id="13" name="组合 13"/>
            <p:cNvGrpSpPr/>
            <p:nvPr/>
          </p:nvGrpSpPr>
          <p:grpSpPr>
            <a:xfrm>
              <a:off x="2214546" y="3232806"/>
              <a:ext cx="585206" cy="551800"/>
              <a:chOff x="2000232" y="1877068"/>
              <a:chExt cx="585206" cy="551800"/>
            </a:xfrm>
          </p:grpSpPr>
          <p:sp>
            <p:nvSpPr>
              <p:cNvPr id="14" name="Oval 99"/>
              <p:cNvSpPr>
                <a:spLocks noChangeArrowheads="1"/>
              </p:cNvSpPr>
              <p:nvPr/>
            </p:nvSpPr>
            <p:spPr bwMode="auto">
              <a:xfrm>
                <a:off x="2000232" y="1877068"/>
                <a:ext cx="585206" cy="551800"/>
              </a:xfrm>
              <a:prstGeom prst="ellipse">
                <a:avLst/>
              </a:prstGeom>
              <a:gradFill rotWithShape="1">
                <a:gsLst>
                  <a:gs pos="0">
                    <a:schemeClr val="accent1">
                      <a:alpha val="8000"/>
                    </a:schemeClr>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sp>
            <p:nvSpPr>
              <p:cNvPr id="15" name="Oval 101"/>
              <p:cNvSpPr>
                <a:spLocks noChangeArrowheads="1"/>
              </p:cNvSpPr>
              <p:nvPr/>
            </p:nvSpPr>
            <p:spPr bwMode="auto">
              <a:xfrm>
                <a:off x="2118696" y="1928802"/>
                <a:ext cx="401654" cy="268825"/>
              </a:xfrm>
              <a:prstGeom prst="ellipse">
                <a:avLst/>
              </a:prstGeom>
              <a:gradFill rotWithShape="1">
                <a:gsLst>
                  <a:gs pos="0">
                    <a:schemeClr val="bg1">
                      <a:alpha val="50000"/>
                    </a:schemeClr>
                  </a:gs>
                  <a:gs pos="100000">
                    <a:schemeClr val="bg1">
                      <a:gamma/>
                      <a:shade val="46275"/>
                      <a:invGamma/>
                      <a:alpha val="0"/>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grpSp>
        <p:sp>
          <p:nvSpPr>
            <p:cNvPr id="16" name="TextBox 15"/>
            <p:cNvSpPr txBox="1"/>
            <p:nvPr/>
          </p:nvSpPr>
          <p:spPr>
            <a:xfrm>
              <a:off x="2928926" y="3357562"/>
              <a:ext cx="2786082" cy="369332"/>
            </a:xfrm>
            <a:prstGeom prst="rect">
              <a:avLst/>
            </a:prstGeom>
            <a:noFill/>
          </p:spPr>
          <p:txBody>
            <a:bodyPr wrap="square" rtlCol="0">
              <a:spAutoFit/>
            </a:bodyPr>
            <a:lstStyle/>
            <a:p>
              <a:r>
                <a:rPr lang="zh-CN" altLang="en-US" dirty="0" smtClean="0">
                  <a:solidFill>
                    <a:schemeClr val="accent6">
                      <a:lumMod val="75000"/>
                    </a:schemeClr>
                  </a:solidFill>
                  <a:latin typeface="微软雅黑" pitchFamily="34" charset="-122"/>
                  <a:ea typeface="微软雅黑" pitchFamily="34" charset="-122"/>
                </a:rPr>
                <a:t>银行</a:t>
              </a:r>
              <a:r>
                <a:rPr lang="zh-CN" altLang="en-US" dirty="0" smtClean="0">
                  <a:solidFill>
                    <a:schemeClr val="accent6">
                      <a:lumMod val="75000"/>
                    </a:schemeClr>
                  </a:solidFill>
                  <a:latin typeface="微软雅黑" pitchFamily="34" charset="-122"/>
                  <a:ea typeface="微软雅黑" pitchFamily="34" charset="-122"/>
                </a:rPr>
                <a:t>渠道</a:t>
              </a:r>
              <a:endParaRPr lang="zh-CN" altLang="en-US" dirty="0">
                <a:solidFill>
                  <a:schemeClr val="accent6">
                    <a:lumMod val="75000"/>
                  </a:schemeClr>
                </a:solidFill>
                <a:latin typeface="微软雅黑" pitchFamily="34" charset="-122"/>
                <a:ea typeface="微软雅黑" pitchFamily="34" charset="-122"/>
              </a:endParaRPr>
            </a:p>
          </p:txBody>
        </p:sp>
        <p:pic>
          <p:nvPicPr>
            <p:cNvPr id="17" name="Picture 86" descr="cooltools-shape"/>
            <p:cNvPicPr>
              <a:picLocks noChangeAspect="1" noChangeArrowheads="1"/>
            </p:cNvPicPr>
            <p:nvPr/>
          </p:nvPicPr>
          <p:blipFill>
            <a:blip r:embed="rId4"/>
            <a:srcRect/>
            <a:stretch>
              <a:fillRect/>
            </a:stretch>
          </p:blipFill>
          <p:spPr bwMode="auto">
            <a:xfrm>
              <a:off x="2786050" y="4123676"/>
              <a:ext cx="2857520" cy="501650"/>
            </a:xfrm>
            <a:prstGeom prst="rect">
              <a:avLst/>
            </a:prstGeom>
            <a:noFill/>
            <a:ln w="9525">
              <a:noFill/>
              <a:miter lim="800000"/>
              <a:headEnd/>
              <a:tailEnd/>
            </a:ln>
          </p:spPr>
        </p:pic>
        <p:grpSp>
          <p:nvGrpSpPr>
            <p:cNvPr id="18" name="组合 18"/>
            <p:cNvGrpSpPr/>
            <p:nvPr/>
          </p:nvGrpSpPr>
          <p:grpSpPr>
            <a:xfrm>
              <a:off x="2214546" y="4071942"/>
              <a:ext cx="585206" cy="551800"/>
              <a:chOff x="2000232" y="1877068"/>
              <a:chExt cx="585206" cy="551800"/>
            </a:xfrm>
          </p:grpSpPr>
          <p:sp>
            <p:nvSpPr>
              <p:cNvPr id="19" name="Oval 99"/>
              <p:cNvSpPr>
                <a:spLocks noChangeArrowheads="1"/>
              </p:cNvSpPr>
              <p:nvPr/>
            </p:nvSpPr>
            <p:spPr bwMode="auto">
              <a:xfrm>
                <a:off x="2000232" y="1877068"/>
                <a:ext cx="585206" cy="551800"/>
              </a:xfrm>
              <a:prstGeom prst="ellipse">
                <a:avLst/>
              </a:prstGeom>
              <a:gradFill rotWithShape="1">
                <a:gsLst>
                  <a:gs pos="0">
                    <a:schemeClr val="accent1">
                      <a:alpha val="8000"/>
                    </a:schemeClr>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sp>
            <p:nvSpPr>
              <p:cNvPr id="20" name="Oval 101"/>
              <p:cNvSpPr>
                <a:spLocks noChangeArrowheads="1"/>
              </p:cNvSpPr>
              <p:nvPr/>
            </p:nvSpPr>
            <p:spPr bwMode="auto">
              <a:xfrm>
                <a:off x="2118696" y="1928802"/>
                <a:ext cx="401654" cy="268825"/>
              </a:xfrm>
              <a:prstGeom prst="ellipse">
                <a:avLst/>
              </a:prstGeom>
              <a:gradFill rotWithShape="1">
                <a:gsLst>
                  <a:gs pos="0">
                    <a:schemeClr val="bg1">
                      <a:alpha val="50000"/>
                    </a:schemeClr>
                  </a:gs>
                  <a:gs pos="100000">
                    <a:schemeClr val="bg1">
                      <a:gamma/>
                      <a:shade val="46275"/>
                      <a:invGamma/>
                      <a:alpha val="0"/>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grpSp>
        <p:sp>
          <p:nvSpPr>
            <p:cNvPr id="21" name="TextBox 20"/>
            <p:cNvSpPr txBox="1"/>
            <p:nvPr/>
          </p:nvSpPr>
          <p:spPr>
            <a:xfrm>
              <a:off x="3000364" y="4195114"/>
              <a:ext cx="2643206" cy="369332"/>
            </a:xfrm>
            <a:prstGeom prst="rect">
              <a:avLst/>
            </a:prstGeom>
            <a:noFill/>
          </p:spPr>
          <p:txBody>
            <a:bodyPr wrap="square" rtlCol="0">
              <a:spAutoFit/>
            </a:bodyPr>
            <a:lstStyle/>
            <a:p>
              <a:r>
                <a:rPr lang="zh-CN" altLang="en-US" dirty="0" smtClean="0">
                  <a:solidFill>
                    <a:schemeClr val="accent6">
                      <a:lumMod val="75000"/>
                    </a:schemeClr>
                  </a:solidFill>
                  <a:latin typeface="微软雅黑" pitchFamily="34" charset="-122"/>
                  <a:ea typeface="微软雅黑" pitchFamily="34" charset="-122"/>
                </a:rPr>
                <a:t>系统简介</a:t>
              </a:r>
              <a:endParaRPr lang="zh-CN" altLang="en-US" dirty="0">
                <a:solidFill>
                  <a:schemeClr val="accent6">
                    <a:lumMod val="75000"/>
                  </a:schemeClr>
                </a:solidFill>
                <a:latin typeface="微软雅黑" pitchFamily="34" charset="-122"/>
                <a:ea typeface="微软雅黑" pitchFamily="34" charset="-122"/>
              </a:endParaRPr>
            </a:p>
          </p:txBody>
        </p:sp>
        <p:pic>
          <p:nvPicPr>
            <p:cNvPr id="22" name="Picture 86" descr="cooltools-shape"/>
            <p:cNvPicPr>
              <a:picLocks noChangeAspect="1" noChangeArrowheads="1"/>
            </p:cNvPicPr>
            <p:nvPr/>
          </p:nvPicPr>
          <p:blipFill>
            <a:blip r:embed="rId4"/>
            <a:srcRect/>
            <a:stretch>
              <a:fillRect/>
            </a:stretch>
          </p:blipFill>
          <p:spPr bwMode="auto">
            <a:xfrm>
              <a:off x="2786050" y="1714488"/>
              <a:ext cx="2857520" cy="501650"/>
            </a:xfrm>
            <a:prstGeom prst="rect">
              <a:avLst/>
            </a:prstGeom>
            <a:noFill/>
            <a:ln w="9525">
              <a:noFill/>
              <a:miter lim="800000"/>
              <a:headEnd/>
              <a:tailEnd/>
            </a:ln>
          </p:spPr>
        </p:pic>
        <p:grpSp>
          <p:nvGrpSpPr>
            <p:cNvPr id="23" name="组合 28"/>
            <p:cNvGrpSpPr/>
            <p:nvPr/>
          </p:nvGrpSpPr>
          <p:grpSpPr>
            <a:xfrm>
              <a:off x="2214546" y="1714488"/>
              <a:ext cx="585206" cy="551800"/>
              <a:chOff x="2000232" y="1877068"/>
              <a:chExt cx="585206" cy="551800"/>
            </a:xfrm>
          </p:grpSpPr>
          <p:sp>
            <p:nvSpPr>
              <p:cNvPr id="24" name="Oval 99"/>
              <p:cNvSpPr>
                <a:spLocks noChangeArrowheads="1"/>
              </p:cNvSpPr>
              <p:nvPr/>
            </p:nvSpPr>
            <p:spPr bwMode="auto">
              <a:xfrm>
                <a:off x="2000232" y="1877068"/>
                <a:ext cx="585206" cy="551800"/>
              </a:xfrm>
              <a:prstGeom prst="ellipse">
                <a:avLst/>
              </a:prstGeom>
              <a:gradFill rotWithShape="1">
                <a:gsLst>
                  <a:gs pos="0">
                    <a:schemeClr val="accent1">
                      <a:alpha val="8000"/>
                    </a:schemeClr>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sp>
            <p:nvSpPr>
              <p:cNvPr id="25" name="Oval 101"/>
              <p:cNvSpPr>
                <a:spLocks noChangeArrowheads="1"/>
              </p:cNvSpPr>
              <p:nvPr/>
            </p:nvSpPr>
            <p:spPr bwMode="auto">
              <a:xfrm>
                <a:off x="2118696" y="1928802"/>
                <a:ext cx="401654" cy="268825"/>
              </a:xfrm>
              <a:prstGeom prst="ellipse">
                <a:avLst/>
              </a:prstGeom>
              <a:gradFill rotWithShape="1">
                <a:gsLst>
                  <a:gs pos="0">
                    <a:schemeClr val="bg1">
                      <a:alpha val="50000"/>
                    </a:schemeClr>
                  </a:gs>
                  <a:gs pos="100000">
                    <a:schemeClr val="bg1">
                      <a:gamma/>
                      <a:shade val="46275"/>
                      <a:invGamma/>
                      <a:alpha val="0"/>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grpSp>
        <p:sp>
          <p:nvSpPr>
            <p:cNvPr id="26" name="TextBox 25"/>
            <p:cNvSpPr txBox="1"/>
            <p:nvPr/>
          </p:nvSpPr>
          <p:spPr>
            <a:xfrm>
              <a:off x="2928926" y="1785926"/>
              <a:ext cx="2286016" cy="369332"/>
            </a:xfrm>
            <a:prstGeom prst="rect">
              <a:avLst/>
            </a:prstGeom>
            <a:noFill/>
          </p:spPr>
          <p:txBody>
            <a:bodyPr wrap="square" rtlCol="0">
              <a:spAutoFit/>
            </a:bodyPr>
            <a:lstStyle/>
            <a:p>
              <a:r>
                <a:rPr lang="zh-CN" altLang="en-US" dirty="0" smtClean="0">
                  <a:solidFill>
                    <a:schemeClr val="accent6">
                      <a:lumMod val="75000"/>
                    </a:schemeClr>
                  </a:solidFill>
                  <a:latin typeface="微软雅黑" pitchFamily="34" charset="-122"/>
                  <a:ea typeface="微软雅黑" pitchFamily="34" charset="-122"/>
                </a:rPr>
                <a:t>渤海易生</a:t>
              </a:r>
              <a:r>
                <a:rPr lang="zh-CN" altLang="en-US" dirty="0">
                  <a:solidFill>
                    <a:schemeClr val="accent6">
                      <a:lumMod val="75000"/>
                    </a:schemeClr>
                  </a:solidFill>
                  <a:latin typeface="微软雅黑" pitchFamily="34" charset="-122"/>
                  <a:ea typeface="微软雅黑" pitchFamily="34" charset="-122"/>
                </a:rPr>
                <a:t>简介</a:t>
              </a:r>
            </a:p>
          </p:txBody>
        </p:sp>
        <p:pic>
          <p:nvPicPr>
            <p:cNvPr id="27" name="Picture 86" descr="cooltools-shape"/>
            <p:cNvPicPr>
              <a:picLocks noChangeAspect="1" noChangeArrowheads="1"/>
            </p:cNvPicPr>
            <p:nvPr/>
          </p:nvPicPr>
          <p:blipFill>
            <a:blip r:embed="rId4"/>
            <a:srcRect/>
            <a:stretch>
              <a:fillRect/>
            </a:stretch>
          </p:blipFill>
          <p:spPr bwMode="auto">
            <a:xfrm>
              <a:off x="2786050" y="4891374"/>
              <a:ext cx="2857520" cy="501650"/>
            </a:xfrm>
            <a:prstGeom prst="rect">
              <a:avLst/>
            </a:prstGeom>
            <a:noFill/>
            <a:ln w="9525">
              <a:noFill/>
              <a:miter lim="800000"/>
              <a:headEnd/>
              <a:tailEnd/>
            </a:ln>
          </p:spPr>
        </p:pic>
        <p:grpSp>
          <p:nvGrpSpPr>
            <p:cNvPr id="28" name="组合 18"/>
            <p:cNvGrpSpPr/>
            <p:nvPr/>
          </p:nvGrpSpPr>
          <p:grpSpPr>
            <a:xfrm>
              <a:off x="2214546" y="4839640"/>
              <a:ext cx="585206" cy="551800"/>
              <a:chOff x="2000232" y="1877068"/>
              <a:chExt cx="585206" cy="551800"/>
            </a:xfrm>
          </p:grpSpPr>
          <p:sp>
            <p:nvSpPr>
              <p:cNvPr id="29" name="Oval 99"/>
              <p:cNvSpPr>
                <a:spLocks noChangeArrowheads="1"/>
              </p:cNvSpPr>
              <p:nvPr/>
            </p:nvSpPr>
            <p:spPr bwMode="auto">
              <a:xfrm>
                <a:off x="2000232" y="1877068"/>
                <a:ext cx="585206" cy="551800"/>
              </a:xfrm>
              <a:prstGeom prst="ellipse">
                <a:avLst/>
              </a:prstGeom>
              <a:gradFill rotWithShape="1">
                <a:gsLst>
                  <a:gs pos="0">
                    <a:schemeClr val="accent1">
                      <a:alpha val="8000"/>
                    </a:schemeClr>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sp>
            <p:nvSpPr>
              <p:cNvPr id="30" name="Oval 101"/>
              <p:cNvSpPr>
                <a:spLocks noChangeArrowheads="1"/>
              </p:cNvSpPr>
              <p:nvPr/>
            </p:nvSpPr>
            <p:spPr bwMode="auto">
              <a:xfrm>
                <a:off x="2118696" y="1928802"/>
                <a:ext cx="401654" cy="268825"/>
              </a:xfrm>
              <a:prstGeom prst="ellipse">
                <a:avLst/>
              </a:prstGeom>
              <a:gradFill rotWithShape="1">
                <a:gsLst>
                  <a:gs pos="0">
                    <a:schemeClr val="bg1">
                      <a:alpha val="50000"/>
                    </a:schemeClr>
                  </a:gs>
                  <a:gs pos="100000">
                    <a:schemeClr val="bg1">
                      <a:gamma/>
                      <a:shade val="46275"/>
                      <a:invGamma/>
                      <a:alpha val="0"/>
                    </a:schemeClr>
                  </a:gs>
                </a:gsLst>
                <a:lin ang="5400000" scaled="1"/>
              </a:gradFill>
              <a:ln w="9525">
                <a:noFill/>
                <a:round/>
                <a:headEnd/>
                <a:tailEnd/>
              </a:ln>
              <a:effectLst/>
            </p:spPr>
            <p:txBody>
              <a:bodyPr wrap="none" anchor="ctr"/>
              <a:lstStyle/>
              <a:p>
                <a:pPr algn="ctr">
                  <a:defRPr/>
                </a:pPr>
                <a:endParaRPr lang="zh-CN" altLang="zh-CN" sz="1800">
                  <a:latin typeface="Arial" pitchFamily="34" charset="0"/>
                  <a:ea typeface="宋体" pitchFamily="2" charset="-122"/>
                </a:endParaRPr>
              </a:p>
            </p:txBody>
          </p:sp>
        </p:grpSp>
        <p:sp>
          <p:nvSpPr>
            <p:cNvPr id="31" name="TextBox 30"/>
            <p:cNvSpPr txBox="1"/>
            <p:nvPr/>
          </p:nvSpPr>
          <p:spPr>
            <a:xfrm>
              <a:off x="3000364" y="4962812"/>
              <a:ext cx="2643206" cy="369332"/>
            </a:xfrm>
            <a:prstGeom prst="rect">
              <a:avLst/>
            </a:prstGeom>
            <a:noFill/>
          </p:spPr>
          <p:txBody>
            <a:bodyPr wrap="square" rtlCol="0">
              <a:spAutoFit/>
            </a:bodyPr>
            <a:lstStyle/>
            <a:p>
              <a:r>
                <a:rPr lang="zh-CN" altLang="en-US" dirty="0" smtClean="0">
                  <a:solidFill>
                    <a:schemeClr val="accent6">
                      <a:lumMod val="75000"/>
                    </a:schemeClr>
                  </a:solidFill>
                  <a:latin typeface="微软雅黑" pitchFamily="34" charset="-122"/>
                  <a:ea typeface="微软雅黑" pitchFamily="34" charset="-122"/>
                </a:rPr>
                <a:t>海航资源（旅业篇）</a:t>
              </a:r>
              <a:endParaRPr lang="zh-CN" altLang="en-US" dirty="0">
                <a:solidFill>
                  <a:schemeClr val="accent6">
                    <a:lumMod val="75000"/>
                  </a:schemeClr>
                </a:solidFill>
                <a:latin typeface="微软雅黑" pitchFamily="34" charset="-122"/>
                <a:ea typeface="微软雅黑"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86" descr="cooltools-shape"/>
          <p:cNvPicPr>
            <a:picLocks noChangeAspect="1" noChangeArrowheads="1"/>
          </p:cNvPicPr>
          <p:nvPr/>
        </p:nvPicPr>
        <p:blipFill>
          <a:blip r:embed="rId3"/>
          <a:srcRect/>
          <a:stretch>
            <a:fillRect/>
          </a:stretch>
        </p:blipFill>
        <p:spPr bwMode="auto">
          <a:xfrm>
            <a:off x="0" y="2786058"/>
            <a:ext cx="9144000" cy="1214446"/>
          </a:xfrm>
          <a:prstGeom prst="rect">
            <a:avLst/>
          </a:prstGeom>
          <a:noFill/>
          <a:ln w="9525">
            <a:noFill/>
            <a:miter lim="800000"/>
            <a:headEnd/>
            <a:tailEnd/>
          </a:ln>
        </p:spPr>
      </p:pic>
      <p:pic>
        <p:nvPicPr>
          <p:cNvPr id="5" name="Picture 3" descr="Cover blank"/>
          <p:cNvPicPr>
            <a:picLocks noChangeAspect="1" noChangeArrowheads="1"/>
          </p:cNvPicPr>
          <p:nvPr/>
        </p:nvPicPr>
        <p:blipFill>
          <a:blip r:embed="rId4"/>
          <a:srcRect/>
          <a:stretch>
            <a:fillRect/>
          </a:stretch>
        </p:blipFill>
        <p:spPr bwMode="auto">
          <a:xfrm>
            <a:off x="-3175" y="-3175"/>
            <a:ext cx="1431903" cy="6767513"/>
          </a:xfrm>
          <a:prstGeom prst="rect">
            <a:avLst/>
          </a:prstGeom>
          <a:noFill/>
          <a:ln w="9525">
            <a:noFill/>
            <a:miter lim="800000"/>
            <a:headEnd/>
            <a:tailEnd/>
          </a:ln>
        </p:spPr>
      </p:pic>
      <p:sp>
        <p:nvSpPr>
          <p:cNvPr id="6" name="TextBox 5"/>
          <p:cNvSpPr txBox="1"/>
          <p:nvPr/>
        </p:nvSpPr>
        <p:spPr>
          <a:xfrm>
            <a:off x="3000364" y="3000372"/>
            <a:ext cx="3429024" cy="523220"/>
          </a:xfrm>
          <a:prstGeom prst="rect">
            <a:avLst/>
          </a:prstGeom>
          <a:noFill/>
        </p:spPr>
        <p:txBody>
          <a:bodyPr wrap="square" rtlCol="0">
            <a:spAutoFit/>
          </a:bodyPr>
          <a:lstStyle/>
          <a:p>
            <a:pPr>
              <a:buFont typeface="Wingdings" pitchFamily="2" charset="2"/>
              <a:buChar char="Ø"/>
            </a:pPr>
            <a:r>
              <a:rPr lang="zh-CN" altLang="en-US" sz="2800" dirty="0" smtClean="0">
                <a:solidFill>
                  <a:schemeClr val="accent6">
                    <a:lumMod val="75000"/>
                  </a:schemeClr>
                </a:solidFill>
                <a:latin typeface="微软雅黑" pitchFamily="34" charset="-122"/>
                <a:ea typeface="微软雅黑" pitchFamily="34" charset="-122"/>
              </a:rPr>
              <a:t>  银行资源</a:t>
            </a:r>
            <a:endParaRPr lang="zh-CN" altLang="en-US" sz="2800" dirty="0">
              <a:solidFill>
                <a:schemeClr val="accent6">
                  <a:lumMod val="75000"/>
                </a:schemeClr>
              </a:solidFill>
              <a:latin typeface="微软雅黑" pitchFamily="34" charset="-122"/>
              <a:ea typeface="微软雅黑"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0" y="571480"/>
            <a:ext cx="4878085" cy="642942"/>
            <a:chOff x="0" y="571480"/>
            <a:chExt cx="4878085" cy="642942"/>
          </a:xfrm>
        </p:grpSpPr>
        <p:sp>
          <p:nvSpPr>
            <p:cNvPr id="5" name="矩形 4"/>
            <p:cNvSpPr/>
            <p:nvPr/>
          </p:nvSpPr>
          <p:spPr>
            <a:xfrm>
              <a:off x="1000100" y="571480"/>
              <a:ext cx="3877985"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银行渠道</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企业网银</a:t>
              </a:r>
              <a:r>
                <a:rPr lang="en-US" altLang="zh-CN" sz="2800" b="1" dirty="0" smtClean="0">
                  <a:latin typeface="微软雅黑" pitchFamily="34" charset="-122"/>
                  <a:ea typeface="微软雅黑" pitchFamily="34" charset="-122"/>
                </a:rPr>
                <a:t>	</a:t>
              </a:r>
              <a:endParaRPr lang="zh-CN" altLang="en-US" sz="2800" b="1" dirty="0">
                <a:latin typeface="微软雅黑" pitchFamily="34" charset="-122"/>
                <a:ea typeface="微软雅黑" pitchFamily="34" charset="-122"/>
              </a:endParaRPr>
            </a:p>
          </p:txBody>
        </p:sp>
        <p:sp>
          <p:nvSpPr>
            <p:cNvPr id="6" name="矩形 5"/>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p:nvPr/>
        </p:nvPicPr>
        <p:blipFill>
          <a:blip r:embed="rId3"/>
          <a:srcRect/>
          <a:stretch>
            <a:fillRect/>
          </a:stretch>
        </p:blipFill>
        <p:spPr bwMode="auto">
          <a:xfrm>
            <a:off x="0" y="2214554"/>
            <a:ext cx="6572296" cy="3286148"/>
          </a:xfrm>
          <a:prstGeom prst="rect">
            <a:avLst/>
          </a:prstGeom>
          <a:noFill/>
          <a:ln w="9525">
            <a:noFill/>
            <a:miter lim="800000"/>
            <a:headEnd/>
            <a:tailEnd/>
          </a:ln>
        </p:spPr>
      </p:pic>
      <p:sp>
        <p:nvSpPr>
          <p:cNvPr id="8" name="TextBox 7"/>
          <p:cNvSpPr txBox="1"/>
          <p:nvPr/>
        </p:nvSpPr>
        <p:spPr>
          <a:xfrm>
            <a:off x="1142976" y="5497313"/>
            <a:ext cx="3714776"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渤海易生将陆续上线企业网银包括：华夏、招商、民生、邮储等</a:t>
            </a:r>
            <a:endParaRPr lang="en-US" altLang="zh-CN" dirty="0" smtClean="0">
              <a:latin typeface="微软雅黑" pitchFamily="34" charset="-122"/>
              <a:ea typeface="微软雅黑"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0" y="571480"/>
            <a:ext cx="5286380" cy="617223"/>
            <a:chOff x="0" y="571480"/>
            <a:chExt cx="5286380" cy="617223"/>
          </a:xfrm>
        </p:grpSpPr>
        <p:sp>
          <p:nvSpPr>
            <p:cNvPr id="5" name="矩形 4"/>
            <p:cNvSpPr/>
            <p:nvPr/>
          </p:nvSpPr>
          <p:spPr>
            <a:xfrm>
              <a:off x="1000100" y="571480"/>
              <a:ext cx="3877985"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银行渠道</a:t>
              </a:r>
              <a:r>
                <a:rPr lang="en-US" altLang="zh-CN" sz="2800" b="1" dirty="0" smtClean="0">
                  <a:latin typeface="微软雅黑" pitchFamily="34" charset="-122"/>
                  <a:ea typeface="微软雅黑" pitchFamily="34" charset="-122"/>
                </a:rPr>
                <a:t>——</a:t>
              </a:r>
              <a:r>
                <a:rPr lang="en-US" altLang="zh-CN" sz="2800" b="1" dirty="0" smtClean="0">
                  <a:latin typeface="微软雅黑" pitchFamily="34" charset="-122"/>
                  <a:ea typeface="微软雅黑" pitchFamily="34" charset="-122"/>
                </a:rPr>
                <a:t>B2C	</a:t>
              </a:r>
              <a:endParaRPr lang="zh-CN" altLang="en-US" sz="2800" b="1" dirty="0">
                <a:latin typeface="微软雅黑" pitchFamily="34" charset="-122"/>
                <a:ea typeface="微软雅黑" pitchFamily="34" charset="-122"/>
              </a:endParaRPr>
            </a:p>
          </p:txBody>
        </p:sp>
        <p:sp>
          <p:nvSpPr>
            <p:cNvPr id="6" name="矩形 5"/>
            <p:cNvSpPr/>
            <p:nvPr/>
          </p:nvSpPr>
          <p:spPr>
            <a:xfrm>
              <a:off x="0" y="1142984"/>
              <a:ext cx="528638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p:nvPr/>
        </p:nvPicPr>
        <p:blipFill>
          <a:blip r:embed="rId3"/>
          <a:srcRect/>
          <a:stretch>
            <a:fillRect/>
          </a:stretch>
        </p:blipFill>
        <p:spPr bwMode="auto">
          <a:xfrm>
            <a:off x="0" y="1204932"/>
            <a:ext cx="5274310" cy="5153026"/>
          </a:xfrm>
          <a:prstGeom prst="rect">
            <a:avLst/>
          </a:prstGeom>
          <a:noFill/>
          <a:ln w="9525">
            <a:noFill/>
            <a:miter lim="800000"/>
            <a:headEnd/>
            <a:tailEnd/>
          </a:ln>
        </p:spPr>
      </p:pic>
      <p:sp>
        <p:nvSpPr>
          <p:cNvPr id="8" name="TextBox 7"/>
          <p:cNvSpPr txBox="1"/>
          <p:nvPr/>
        </p:nvSpPr>
        <p:spPr>
          <a:xfrm>
            <a:off x="5214942" y="3286124"/>
            <a:ext cx="3714776" cy="2585323"/>
          </a:xfrm>
          <a:prstGeom prst="rect">
            <a:avLst/>
          </a:prstGeom>
          <a:noFill/>
        </p:spPr>
        <p:txBody>
          <a:bodyPr wrap="square" rtlCol="0">
            <a:spAutoFit/>
          </a:bodyPr>
          <a:lstStyle/>
          <a:p>
            <a:pPr>
              <a:buFont typeface="Wingdings" pitchFamily="2" charset="2"/>
              <a:buChar char="Ø"/>
            </a:pPr>
            <a:r>
              <a:rPr lang="zh-CN" altLang="en-US" dirty="0" smtClean="0">
                <a:latin typeface="微软雅黑" pitchFamily="34" charset="-122"/>
                <a:ea typeface="微软雅黑" pitchFamily="34" charset="-122"/>
              </a:rPr>
              <a:t>渤海易生</a:t>
            </a:r>
            <a:r>
              <a:rPr lang="en-US" altLang="zh-CN" dirty="0" smtClean="0">
                <a:latin typeface="微软雅黑" pitchFamily="34" charset="-122"/>
                <a:ea typeface="微软雅黑" pitchFamily="34" charset="-122"/>
              </a:rPr>
              <a:t>B2C</a:t>
            </a:r>
            <a:r>
              <a:rPr lang="zh-CN" altLang="en-US" dirty="0" smtClean="0">
                <a:latin typeface="微软雅黑" pitchFamily="34" charset="-122"/>
                <a:ea typeface="微软雅黑" pitchFamily="34" charset="-122"/>
              </a:rPr>
              <a:t>银行网银接口覆盖了全国主流银行，为商户提供更多便捷、安全的支付通道；</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商户对其他地方性银行有支付需求，渤海易生将提供定制化的支付渠道需求。</a:t>
            </a:r>
            <a:endParaRPr lang="en-US" altLang="zh-CN" dirty="0" smtClean="0">
              <a:latin typeface="微软雅黑" pitchFamily="34" charset="-122"/>
              <a:ea typeface="微软雅黑" pitchFamily="34" charset="-122"/>
            </a:endParaRPr>
          </a:p>
          <a:p>
            <a:pPr>
              <a:buFont typeface="Wingdings" pitchFamily="2" charset="2"/>
              <a:buChar char="Ø"/>
            </a:pPr>
            <a:r>
              <a:rPr lang="zh-CN" altLang="en-US" dirty="0" smtClean="0">
                <a:latin typeface="微软雅黑" pitchFamily="34" charset="-122"/>
                <a:ea typeface="微软雅黑" pitchFamily="34" charset="-122"/>
              </a:rPr>
              <a:t>商户在支付中，对系统有特殊需求，渤海易生将提供更专业、更系统化、更人性化的功能开发。</a:t>
            </a:r>
            <a:endParaRPr lang="en-US" altLang="zh-CN" dirty="0" smtClean="0">
              <a:latin typeface="微软雅黑" pitchFamily="34" charset="-122"/>
              <a:ea typeface="微软雅黑"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0" y="571480"/>
            <a:ext cx="4878085" cy="642942"/>
            <a:chOff x="0" y="571480"/>
            <a:chExt cx="4878085" cy="642942"/>
          </a:xfrm>
        </p:grpSpPr>
        <p:sp>
          <p:nvSpPr>
            <p:cNvPr id="5" name="矩形 4"/>
            <p:cNvSpPr/>
            <p:nvPr/>
          </p:nvSpPr>
          <p:spPr>
            <a:xfrm>
              <a:off x="1000100" y="571480"/>
              <a:ext cx="3877985"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银行渠道</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委托结算</a:t>
              </a:r>
              <a:r>
                <a:rPr lang="en-US" altLang="zh-CN" sz="2800" b="1" dirty="0" smtClean="0">
                  <a:latin typeface="微软雅黑" pitchFamily="34" charset="-122"/>
                  <a:ea typeface="微软雅黑" pitchFamily="34" charset="-122"/>
                </a:rPr>
                <a:t>	</a:t>
              </a:r>
              <a:endParaRPr lang="zh-CN" altLang="en-US" sz="2800" b="1" dirty="0">
                <a:latin typeface="微软雅黑" pitchFamily="34" charset="-122"/>
                <a:ea typeface="微软雅黑" pitchFamily="34" charset="-122"/>
              </a:endParaRPr>
            </a:p>
          </p:txBody>
        </p:sp>
        <p:sp>
          <p:nvSpPr>
            <p:cNvPr id="6" name="矩形 5"/>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圆角矩形 7"/>
          <p:cNvSpPr/>
          <p:nvPr/>
        </p:nvSpPr>
        <p:spPr>
          <a:xfrm>
            <a:off x="285720" y="1857364"/>
            <a:ext cx="1143008" cy="428628"/>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代收           （</a:t>
            </a:r>
            <a:r>
              <a:rPr lang="en-US" altLang="zh-CN" sz="1200" dirty="0" smtClean="0">
                <a:solidFill>
                  <a:schemeClr val="bg1"/>
                </a:solidFill>
                <a:latin typeface="微软雅黑" pitchFamily="34" charset="-122"/>
                <a:ea typeface="微软雅黑" pitchFamily="34" charset="-122"/>
              </a:rPr>
              <a:t>B2C</a:t>
            </a:r>
            <a:r>
              <a:rPr lang="zh-CN" altLang="en-US" sz="1200" dirty="0" smtClean="0">
                <a:solidFill>
                  <a:schemeClr val="bg1"/>
                </a:solidFill>
                <a:latin typeface="微软雅黑" pitchFamily="34" charset="-122"/>
                <a:ea typeface="微软雅黑" pitchFamily="34" charset="-122"/>
              </a:rPr>
              <a:t>）</a:t>
            </a:r>
            <a:endParaRPr lang="zh-CN" altLang="en-US" sz="1200" dirty="0">
              <a:solidFill>
                <a:schemeClr val="bg1"/>
              </a:solidFill>
              <a:latin typeface="微软雅黑" pitchFamily="34" charset="-122"/>
              <a:ea typeface="微软雅黑" pitchFamily="34" charset="-122"/>
            </a:endParaRPr>
          </a:p>
        </p:txBody>
      </p:sp>
      <p:pic>
        <p:nvPicPr>
          <p:cNvPr id="9" name="Picture 23" descr="C:\Documents and Settings\wangmi\桌面\银行图片\bankccb.gif"/>
          <p:cNvPicPr>
            <a:picLocks noChangeAspect="1" noChangeArrowheads="1"/>
          </p:cNvPicPr>
          <p:nvPr/>
        </p:nvPicPr>
        <p:blipFill>
          <a:blip r:embed="rId3"/>
          <a:srcRect/>
          <a:stretch>
            <a:fillRect/>
          </a:stretch>
        </p:blipFill>
        <p:spPr bwMode="auto">
          <a:xfrm>
            <a:off x="4786314" y="1821814"/>
            <a:ext cx="1428760" cy="321302"/>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0" name="Picture 32" descr="C:\Documents and Settings\wangmi\桌面\银行图片\bankicbc.gif"/>
          <p:cNvPicPr>
            <a:picLocks noChangeAspect="1" noChangeArrowheads="1"/>
          </p:cNvPicPr>
          <p:nvPr/>
        </p:nvPicPr>
        <p:blipFill>
          <a:blip r:embed="rId4"/>
          <a:srcRect/>
          <a:stretch>
            <a:fillRect/>
          </a:stretch>
        </p:blipFill>
        <p:spPr bwMode="auto">
          <a:xfrm>
            <a:off x="1714480" y="1857364"/>
            <a:ext cx="1357322" cy="290702"/>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1" name="Picture 39" descr="C:\Documents and Settings\wangmi\桌面\银行图片\bankabc.gif"/>
          <p:cNvPicPr>
            <a:picLocks noChangeAspect="1" noChangeArrowheads="1"/>
          </p:cNvPicPr>
          <p:nvPr/>
        </p:nvPicPr>
        <p:blipFill>
          <a:blip r:embed="rId5"/>
          <a:srcRect/>
          <a:stretch>
            <a:fillRect/>
          </a:stretch>
        </p:blipFill>
        <p:spPr bwMode="auto">
          <a:xfrm>
            <a:off x="3214678" y="1821814"/>
            <a:ext cx="1428760" cy="321302"/>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2" name="Picture 27" descr="C:\Documents and Settings\wangmi\桌面\银行图片\bankcmb.gif"/>
          <p:cNvPicPr>
            <a:picLocks noChangeAspect="1" noChangeArrowheads="1"/>
          </p:cNvPicPr>
          <p:nvPr/>
        </p:nvPicPr>
        <p:blipFill>
          <a:blip r:embed="rId6"/>
          <a:srcRect/>
          <a:stretch>
            <a:fillRect/>
          </a:stretch>
        </p:blipFill>
        <p:spPr bwMode="auto">
          <a:xfrm>
            <a:off x="6357950" y="1785926"/>
            <a:ext cx="1571636" cy="346840"/>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3" name="Picture 33" descr="C:\Documents and Settings\wangmi\桌面\银行图片\bankpost.gif"/>
          <p:cNvPicPr>
            <a:picLocks noChangeAspect="1" noChangeArrowheads="1"/>
          </p:cNvPicPr>
          <p:nvPr/>
        </p:nvPicPr>
        <p:blipFill>
          <a:blip r:embed="rId7"/>
          <a:srcRect/>
          <a:stretch>
            <a:fillRect/>
          </a:stretch>
        </p:blipFill>
        <p:spPr bwMode="auto">
          <a:xfrm>
            <a:off x="3214678" y="2337180"/>
            <a:ext cx="1428760" cy="306002"/>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4" name="Picture 40" descr="C:\Documents and Settings\wangmi\桌面\银行图片\bankbc.gif"/>
          <p:cNvPicPr>
            <a:picLocks noChangeAspect="1" noChangeArrowheads="1"/>
          </p:cNvPicPr>
          <p:nvPr/>
        </p:nvPicPr>
        <p:blipFill>
          <a:blip r:embed="rId8"/>
          <a:srcRect/>
          <a:stretch>
            <a:fillRect/>
          </a:stretch>
        </p:blipFill>
        <p:spPr bwMode="auto">
          <a:xfrm>
            <a:off x="1643042" y="2357430"/>
            <a:ext cx="1428760" cy="285752"/>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5" name="Picture 24" descr="C:\Documents and Settings\wangmi\桌面\银行图片\bankceb.gif"/>
          <p:cNvPicPr>
            <a:picLocks noChangeAspect="1" noChangeArrowheads="1"/>
          </p:cNvPicPr>
          <p:nvPr/>
        </p:nvPicPr>
        <p:blipFill>
          <a:blip r:embed="rId9"/>
          <a:srcRect/>
          <a:stretch>
            <a:fillRect/>
          </a:stretch>
        </p:blipFill>
        <p:spPr bwMode="auto">
          <a:xfrm>
            <a:off x="4786315" y="2306580"/>
            <a:ext cx="1500197" cy="336602"/>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6" name="Picture 25" descr="C:\Documents and Settings\wangmi\桌面\银行图片\bankcib.gif"/>
          <p:cNvPicPr>
            <a:picLocks noChangeAspect="1" noChangeArrowheads="1"/>
          </p:cNvPicPr>
          <p:nvPr/>
        </p:nvPicPr>
        <p:blipFill>
          <a:blip r:embed="rId10"/>
          <a:srcRect/>
          <a:stretch>
            <a:fillRect/>
          </a:stretch>
        </p:blipFill>
        <p:spPr bwMode="auto">
          <a:xfrm>
            <a:off x="6357950" y="2285992"/>
            <a:ext cx="1571636" cy="315159"/>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7" name="Picture 29" descr="C:\Documents and Settings\wangmi\桌面\银行图片\bankgdb.gif"/>
          <p:cNvPicPr>
            <a:picLocks noChangeAspect="1" noChangeArrowheads="1"/>
          </p:cNvPicPr>
          <p:nvPr/>
        </p:nvPicPr>
        <p:blipFill>
          <a:blip r:embed="rId11"/>
          <a:srcRect/>
          <a:stretch>
            <a:fillRect/>
          </a:stretch>
        </p:blipFill>
        <p:spPr bwMode="auto">
          <a:xfrm>
            <a:off x="1571604" y="2857496"/>
            <a:ext cx="1500198" cy="321302"/>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8" name="Picture 80"/>
          <p:cNvPicPr>
            <a:picLocks noChangeAspect="1" noChangeArrowheads="1"/>
          </p:cNvPicPr>
          <p:nvPr/>
        </p:nvPicPr>
        <p:blipFill>
          <a:blip r:embed="rId12"/>
          <a:srcRect/>
          <a:stretch>
            <a:fillRect/>
          </a:stretch>
        </p:blipFill>
        <p:spPr bwMode="auto">
          <a:xfrm>
            <a:off x="3214678" y="2857496"/>
            <a:ext cx="1357322" cy="357190"/>
          </a:xfrm>
          <a:prstGeom prst="rect">
            <a:avLst/>
          </a:prstGeom>
          <a:noFill/>
          <a:ln w="9525">
            <a:noFill/>
            <a:miter lim="800000"/>
            <a:headEnd/>
            <a:tailEnd/>
          </a:ln>
        </p:spPr>
      </p:pic>
      <p:pic>
        <p:nvPicPr>
          <p:cNvPr id="32770" name="Picture 2" descr="http://pic6.nipic.com/20100416/1434803_125940082639_2.jpg"/>
          <p:cNvPicPr>
            <a:picLocks noChangeAspect="1" noChangeArrowheads="1"/>
          </p:cNvPicPr>
          <p:nvPr/>
        </p:nvPicPr>
        <p:blipFill>
          <a:blip r:embed="rId13" cstate="print"/>
          <a:srcRect/>
          <a:stretch>
            <a:fillRect/>
          </a:stretch>
        </p:blipFill>
        <p:spPr bwMode="auto">
          <a:xfrm>
            <a:off x="4786315" y="2857496"/>
            <a:ext cx="1500198" cy="387111"/>
          </a:xfrm>
          <a:prstGeom prst="rect">
            <a:avLst/>
          </a:prstGeom>
          <a:noFill/>
        </p:spPr>
      </p:pic>
      <p:sp>
        <p:nvSpPr>
          <p:cNvPr id="20" name="圆角矩形 19"/>
          <p:cNvSpPr/>
          <p:nvPr/>
        </p:nvSpPr>
        <p:spPr>
          <a:xfrm>
            <a:off x="285720" y="3500438"/>
            <a:ext cx="1143008" cy="428628"/>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代收           （</a:t>
            </a:r>
            <a:r>
              <a:rPr lang="en-US" altLang="zh-CN" sz="1200" dirty="0" smtClean="0">
                <a:solidFill>
                  <a:schemeClr val="bg1"/>
                </a:solidFill>
                <a:latin typeface="微软雅黑" pitchFamily="34" charset="-122"/>
                <a:ea typeface="微软雅黑" pitchFamily="34" charset="-122"/>
              </a:rPr>
              <a:t>B2B</a:t>
            </a:r>
            <a:r>
              <a:rPr lang="zh-CN" altLang="en-US" sz="1200" dirty="0" smtClean="0">
                <a:solidFill>
                  <a:schemeClr val="bg1"/>
                </a:solidFill>
                <a:latin typeface="微软雅黑" pitchFamily="34" charset="-122"/>
                <a:ea typeface="微软雅黑" pitchFamily="34" charset="-122"/>
              </a:rPr>
              <a:t>）</a:t>
            </a:r>
            <a:endParaRPr lang="zh-CN" altLang="en-US" sz="1200" dirty="0">
              <a:solidFill>
                <a:schemeClr val="bg1"/>
              </a:solidFill>
              <a:latin typeface="微软雅黑" pitchFamily="34" charset="-122"/>
              <a:ea typeface="微软雅黑" pitchFamily="34" charset="-122"/>
            </a:endParaRPr>
          </a:p>
        </p:txBody>
      </p:sp>
      <p:pic>
        <p:nvPicPr>
          <p:cNvPr id="21" name="Picture 23" descr="C:\Documents and Settings\wangmi\桌面\银行图片\bankccb.gif"/>
          <p:cNvPicPr>
            <a:picLocks noChangeAspect="1" noChangeArrowheads="1"/>
          </p:cNvPicPr>
          <p:nvPr/>
        </p:nvPicPr>
        <p:blipFill>
          <a:blip r:embed="rId3"/>
          <a:srcRect/>
          <a:stretch>
            <a:fillRect/>
          </a:stretch>
        </p:blipFill>
        <p:spPr bwMode="auto">
          <a:xfrm>
            <a:off x="4714876" y="3536326"/>
            <a:ext cx="1428760" cy="321302"/>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22" name="Picture 32" descr="C:\Documents and Settings\wangmi\桌面\银行图片\bankicbc.gif"/>
          <p:cNvPicPr>
            <a:picLocks noChangeAspect="1" noChangeArrowheads="1"/>
          </p:cNvPicPr>
          <p:nvPr/>
        </p:nvPicPr>
        <p:blipFill>
          <a:blip r:embed="rId4"/>
          <a:srcRect/>
          <a:stretch>
            <a:fillRect/>
          </a:stretch>
        </p:blipFill>
        <p:spPr bwMode="auto">
          <a:xfrm>
            <a:off x="1643042" y="3571876"/>
            <a:ext cx="1357322" cy="290702"/>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23" name="Picture 39" descr="C:\Documents and Settings\wangmi\桌面\银行图片\bankabc.gif"/>
          <p:cNvPicPr>
            <a:picLocks noChangeAspect="1" noChangeArrowheads="1"/>
          </p:cNvPicPr>
          <p:nvPr/>
        </p:nvPicPr>
        <p:blipFill>
          <a:blip r:embed="rId5"/>
          <a:srcRect/>
          <a:stretch>
            <a:fillRect/>
          </a:stretch>
        </p:blipFill>
        <p:spPr bwMode="auto">
          <a:xfrm>
            <a:off x="3143240" y="3536326"/>
            <a:ext cx="1428760" cy="321302"/>
          </a:xfrm>
          <a:prstGeom prst="rect">
            <a:avLst/>
          </a:prstGeom>
          <a:noFill/>
          <a:ln w="9525">
            <a:noFill/>
            <a:miter lim="800000"/>
            <a:headEnd/>
            <a:tailEnd/>
          </a:ln>
          <a:effectLst>
            <a:outerShdw blurRad="63500" dist="152400" dir="8399995" algn="ctr" rotWithShape="0">
              <a:srgbClr val="000000">
                <a:alpha val="29999"/>
              </a:srgbClr>
            </a:outerShdw>
          </a:effectLst>
        </p:spPr>
      </p:pic>
      <p:sp>
        <p:nvSpPr>
          <p:cNvPr id="24" name="TextBox 23"/>
          <p:cNvSpPr txBox="1"/>
          <p:nvPr/>
        </p:nvSpPr>
        <p:spPr>
          <a:xfrm>
            <a:off x="5000628" y="3857628"/>
            <a:ext cx="928694"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即将上线</a:t>
            </a:r>
            <a:endParaRPr lang="zh-CN" altLang="en-US" sz="1200" b="1" dirty="0">
              <a:latin typeface="微软雅黑" pitchFamily="34" charset="-122"/>
              <a:ea typeface="微软雅黑" pitchFamily="34" charset="-122"/>
            </a:endParaRPr>
          </a:p>
        </p:txBody>
      </p:sp>
      <p:sp>
        <p:nvSpPr>
          <p:cNvPr id="25" name="TextBox 24"/>
          <p:cNvSpPr txBox="1"/>
          <p:nvPr/>
        </p:nvSpPr>
        <p:spPr>
          <a:xfrm>
            <a:off x="1643042" y="3929066"/>
            <a:ext cx="1357322"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代扣上限</a:t>
            </a:r>
            <a:r>
              <a:rPr lang="en-US" altLang="zh-CN" sz="1200" b="1" dirty="0" smtClean="0">
                <a:latin typeface="微软雅黑" pitchFamily="34" charset="-122"/>
                <a:ea typeface="微软雅黑" pitchFamily="34" charset="-122"/>
              </a:rPr>
              <a:t>10</a:t>
            </a:r>
            <a:r>
              <a:rPr lang="zh-CN" altLang="en-US" sz="1200" b="1" dirty="0" smtClean="0">
                <a:latin typeface="微软雅黑" pitchFamily="34" charset="-122"/>
                <a:ea typeface="微软雅黑" pitchFamily="34" charset="-122"/>
              </a:rPr>
              <a:t>亿元</a:t>
            </a:r>
            <a:endParaRPr lang="zh-CN" altLang="en-US" sz="1200" b="1" dirty="0">
              <a:latin typeface="微软雅黑" pitchFamily="34" charset="-122"/>
              <a:ea typeface="微软雅黑" pitchFamily="34" charset="-122"/>
            </a:endParaRPr>
          </a:p>
        </p:txBody>
      </p:sp>
      <p:sp>
        <p:nvSpPr>
          <p:cNvPr id="26" name="TextBox 25"/>
          <p:cNvSpPr txBox="1"/>
          <p:nvPr/>
        </p:nvSpPr>
        <p:spPr>
          <a:xfrm>
            <a:off x="3143240" y="3937819"/>
            <a:ext cx="1428760" cy="276999"/>
          </a:xfrm>
          <a:prstGeom prst="rect">
            <a:avLst/>
          </a:prstGeom>
          <a:noFill/>
        </p:spPr>
        <p:txBody>
          <a:bodyPr wrap="square" rtlCol="0">
            <a:spAutoFit/>
          </a:bodyPr>
          <a:lstStyle/>
          <a:p>
            <a:r>
              <a:rPr lang="zh-CN" altLang="en-US" sz="1200" b="1" dirty="0" smtClean="0">
                <a:latin typeface="微软雅黑" pitchFamily="34" charset="-122"/>
                <a:ea typeface="微软雅黑" pitchFamily="34" charset="-122"/>
              </a:rPr>
              <a:t>代扣上限</a:t>
            </a:r>
            <a:r>
              <a:rPr lang="en-US" altLang="zh-CN" sz="1200" b="1" dirty="0" smtClean="0">
                <a:latin typeface="微软雅黑" pitchFamily="34" charset="-122"/>
                <a:ea typeface="微软雅黑" pitchFamily="34" charset="-122"/>
              </a:rPr>
              <a:t>500</a:t>
            </a:r>
            <a:r>
              <a:rPr lang="zh-CN" altLang="en-US" sz="1200" b="1" dirty="0" smtClean="0">
                <a:latin typeface="微软雅黑" pitchFamily="34" charset="-122"/>
                <a:ea typeface="微软雅黑" pitchFamily="34" charset="-122"/>
              </a:rPr>
              <a:t>万元</a:t>
            </a:r>
            <a:endParaRPr lang="zh-CN" altLang="en-US" sz="1200" b="1" dirty="0">
              <a:latin typeface="微软雅黑" pitchFamily="34" charset="-122"/>
              <a:ea typeface="微软雅黑" pitchFamily="34" charset="-122"/>
            </a:endParaRPr>
          </a:p>
        </p:txBody>
      </p:sp>
      <p:sp>
        <p:nvSpPr>
          <p:cNvPr id="27" name="圆角矩形 26"/>
          <p:cNvSpPr/>
          <p:nvPr/>
        </p:nvSpPr>
        <p:spPr>
          <a:xfrm>
            <a:off x="285720" y="4857760"/>
            <a:ext cx="1143008" cy="428628"/>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代付            （</a:t>
            </a:r>
            <a:r>
              <a:rPr lang="en-US" altLang="zh-CN" sz="1200" dirty="0" smtClean="0">
                <a:solidFill>
                  <a:schemeClr val="bg1"/>
                </a:solidFill>
                <a:latin typeface="微软雅黑" pitchFamily="34" charset="-122"/>
                <a:ea typeface="微软雅黑" pitchFamily="34" charset="-122"/>
              </a:rPr>
              <a:t>B2C</a:t>
            </a:r>
            <a:r>
              <a:rPr lang="zh-CN" altLang="en-US" sz="1200" dirty="0" smtClean="0">
                <a:solidFill>
                  <a:schemeClr val="bg1"/>
                </a:solidFill>
                <a:latin typeface="微软雅黑" pitchFamily="34" charset="-122"/>
                <a:ea typeface="微软雅黑" pitchFamily="34" charset="-122"/>
              </a:rPr>
              <a:t>）</a:t>
            </a:r>
            <a:endParaRPr lang="zh-CN" altLang="en-US" sz="1200" dirty="0">
              <a:solidFill>
                <a:schemeClr val="bg1"/>
              </a:solidFill>
              <a:latin typeface="微软雅黑" pitchFamily="34" charset="-122"/>
              <a:ea typeface="微软雅黑" pitchFamily="34" charset="-122"/>
            </a:endParaRPr>
          </a:p>
        </p:txBody>
      </p:sp>
      <p:grpSp>
        <p:nvGrpSpPr>
          <p:cNvPr id="30" name="组合 29"/>
          <p:cNvGrpSpPr/>
          <p:nvPr/>
        </p:nvGrpSpPr>
        <p:grpSpPr>
          <a:xfrm>
            <a:off x="1643042" y="4857760"/>
            <a:ext cx="1428760" cy="321302"/>
            <a:chOff x="1643042" y="4857760"/>
            <a:chExt cx="1428760" cy="321302"/>
          </a:xfrm>
        </p:grpSpPr>
        <p:pic>
          <p:nvPicPr>
            <p:cNvPr id="28" name="Picture 23" descr="C:\Documents and Settings\wangmi\桌面\银行图片\bankccb.gif"/>
            <p:cNvPicPr>
              <a:picLocks noChangeAspect="1" noChangeArrowheads="1"/>
            </p:cNvPicPr>
            <p:nvPr/>
          </p:nvPicPr>
          <p:blipFill>
            <a:blip r:embed="rId3"/>
            <a:srcRect/>
            <a:stretch>
              <a:fillRect/>
            </a:stretch>
          </p:blipFill>
          <p:spPr bwMode="auto">
            <a:xfrm>
              <a:off x="1643042" y="4857760"/>
              <a:ext cx="1428760" cy="321302"/>
            </a:xfrm>
            <a:prstGeom prst="rect">
              <a:avLst/>
            </a:prstGeom>
            <a:noFill/>
            <a:ln w="9525">
              <a:noFill/>
              <a:miter lim="800000"/>
              <a:headEnd/>
              <a:tailEnd/>
            </a:ln>
            <a:effectLst>
              <a:outerShdw blurRad="63500" dist="152400" dir="8399995" algn="ctr" rotWithShape="0">
                <a:srgbClr val="000000">
                  <a:alpha val="29999"/>
                </a:srgbClr>
              </a:outerShdw>
            </a:effectLst>
          </p:spPr>
        </p:pic>
        <p:sp>
          <p:nvSpPr>
            <p:cNvPr id="29" name="矩形 28"/>
            <p:cNvSpPr/>
            <p:nvPr/>
          </p:nvSpPr>
          <p:spPr>
            <a:xfrm>
              <a:off x="1643042" y="4857760"/>
              <a:ext cx="1428760" cy="28575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n>
                    <a:solidFill>
                      <a:schemeClr val="bg1"/>
                    </a:solidFill>
                  </a:ln>
                  <a:solidFill>
                    <a:schemeClr val="tx1"/>
                  </a:solidFill>
                  <a:latin typeface="微软雅黑" pitchFamily="34" charset="-122"/>
                  <a:ea typeface="微软雅黑" pitchFamily="34" charset="-122"/>
                </a:rPr>
                <a:t>国内所有银行</a:t>
              </a:r>
              <a:endParaRPr lang="zh-CN" altLang="en-US" sz="1200" dirty="0">
                <a:ln>
                  <a:solidFill>
                    <a:schemeClr val="bg1"/>
                  </a:solidFill>
                </a:ln>
                <a:solidFill>
                  <a:schemeClr val="tx1"/>
                </a:solidFill>
                <a:latin typeface="微软雅黑" pitchFamily="34" charset="-122"/>
                <a:ea typeface="微软雅黑" pitchFamily="34" charset="-122"/>
              </a:endParaRPr>
            </a:p>
          </p:txBody>
        </p:sp>
      </p:grpSp>
      <p:sp>
        <p:nvSpPr>
          <p:cNvPr id="32" name="圆角矩形 31"/>
          <p:cNvSpPr/>
          <p:nvPr/>
        </p:nvSpPr>
        <p:spPr>
          <a:xfrm>
            <a:off x="285720" y="5857892"/>
            <a:ext cx="1143008" cy="428628"/>
          </a:xfrm>
          <a:prstGeom prst="roundRect">
            <a:avLst/>
          </a:prstGeom>
          <a:gradFill flip="none" rotWithShape="1">
            <a:gsLst>
              <a:gs pos="0">
                <a:srgbClr val="FF0000"/>
              </a:gs>
              <a:gs pos="90000">
                <a:srgbClr val="710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200" dirty="0" smtClean="0">
                <a:solidFill>
                  <a:schemeClr val="bg1"/>
                </a:solidFill>
                <a:latin typeface="微软雅黑" pitchFamily="34" charset="-122"/>
                <a:ea typeface="微软雅黑" pitchFamily="34" charset="-122"/>
              </a:rPr>
              <a:t>代付            （</a:t>
            </a:r>
            <a:r>
              <a:rPr lang="en-US" altLang="zh-CN" sz="1200" dirty="0" smtClean="0">
                <a:solidFill>
                  <a:schemeClr val="bg1"/>
                </a:solidFill>
                <a:latin typeface="微软雅黑" pitchFamily="34" charset="-122"/>
                <a:ea typeface="微软雅黑" pitchFamily="34" charset="-122"/>
              </a:rPr>
              <a:t>B2B</a:t>
            </a:r>
            <a:r>
              <a:rPr lang="zh-CN" altLang="en-US" sz="1200" dirty="0" smtClean="0">
                <a:solidFill>
                  <a:schemeClr val="bg1"/>
                </a:solidFill>
                <a:latin typeface="微软雅黑" pitchFamily="34" charset="-122"/>
                <a:ea typeface="微软雅黑" pitchFamily="34" charset="-122"/>
              </a:rPr>
              <a:t>）</a:t>
            </a:r>
            <a:endParaRPr lang="zh-CN" altLang="en-US" sz="1200" dirty="0">
              <a:solidFill>
                <a:schemeClr val="bg1"/>
              </a:solidFill>
              <a:latin typeface="微软雅黑" pitchFamily="34" charset="-122"/>
              <a:ea typeface="微软雅黑" pitchFamily="34" charset="-122"/>
            </a:endParaRPr>
          </a:p>
        </p:txBody>
      </p:sp>
      <p:grpSp>
        <p:nvGrpSpPr>
          <p:cNvPr id="33" name="组合 32"/>
          <p:cNvGrpSpPr/>
          <p:nvPr/>
        </p:nvGrpSpPr>
        <p:grpSpPr>
          <a:xfrm>
            <a:off x="1643042" y="5929330"/>
            <a:ext cx="1428760" cy="321302"/>
            <a:chOff x="1643042" y="4857760"/>
            <a:chExt cx="1428760" cy="321302"/>
          </a:xfrm>
        </p:grpSpPr>
        <p:pic>
          <p:nvPicPr>
            <p:cNvPr id="34" name="Picture 23" descr="C:\Documents and Settings\wangmi\桌面\银行图片\bankccb.gif"/>
            <p:cNvPicPr>
              <a:picLocks noChangeAspect="1" noChangeArrowheads="1"/>
            </p:cNvPicPr>
            <p:nvPr/>
          </p:nvPicPr>
          <p:blipFill>
            <a:blip r:embed="rId3"/>
            <a:srcRect/>
            <a:stretch>
              <a:fillRect/>
            </a:stretch>
          </p:blipFill>
          <p:spPr bwMode="auto">
            <a:xfrm>
              <a:off x="1643042" y="4857760"/>
              <a:ext cx="1428760" cy="321302"/>
            </a:xfrm>
            <a:prstGeom prst="rect">
              <a:avLst/>
            </a:prstGeom>
            <a:noFill/>
            <a:ln w="9525">
              <a:noFill/>
              <a:miter lim="800000"/>
              <a:headEnd/>
              <a:tailEnd/>
            </a:ln>
            <a:effectLst>
              <a:outerShdw blurRad="63500" dist="152400" dir="8399995" algn="ctr" rotWithShape="0">
                <a:srgbClr val="000000">
                  <a:alpha val="29999"/>
                </a:srgbClr>
              </a:outerShdw>
            </a:effectLst>
          </p:spPr>
        </p:pic>
        <p:sp>
          <p:nvSpPr>
            <p:cNvPr id="35" name="矩形 34"/>
            <p:cNvSpPr/>
            <p:nvPr/>
          </p:nvSpPr>
          <p:spPr>
            <a:xfrm>
              <a:off x="1643042" y="4857760"/>
              <a:ext cx="1428760" cy="28575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n>
                    <a:solidFill>
                      <a:schemeClr val="bg1"/>
                    </a:solidFill>
                  </a:ln>
                  <a:solidFill>
                    <a:schemeClr val="tx1"/>
                  </a:solidFill>
                  <a:latin typeface="微软雅黑" pitchFamily="34" charset="-122"/>
                  <a:ea typeface="微软雅黑" pitchFamily="34" charset="-122"/>
                </a:rPr>
                <a:t>国内所有银行</a:t>
              </a:r>
              <a:endParaRPr lang="zh-CN" altLang="en-US" sz="1200" dirty="0">
                <a:ln>
                  <a:solidFill>
                    <a:schemeClr val="bg1"/>
                  </a:solidFill>
                </a:ln>
                <a:solidFill>
                  <a:schemeClr val="tx1"/>
                </a:solidFill>
                <a:latin typeface="微软雅黑" pitchFamily="34" charset="-122"/>
                <a:ea typeface="微软雅黑" pitchFamily="34"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0" y="571480"/>
            <a:ext cx="4857752" cy="642942"/>
            <a:chOff x="0" y="571480"/>
            <a:chExt cx="4857752" cy="642942"/>
          </a:xfrm>
        </p:grpSpPr>
        <p:sp>
          <p:nvSpPr>
            <p:cNvPr id="5" name="矩形 4"/>
            <p:cNvSpPr/>
            <p:nvPr/>
          </p:nvSpPr>
          <p:spPr>
            <a:xfrm>
              <a:off x="142844" y="571480"/>
              <a:ext cx="3877985"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——T-N	</a:t>
              </a:r>
              <a:endParaRPr lang="zh-CN" altLang="en-US" sz="2800" b="1" dirty="0">
                <a:latin typeface="微软雅黑" pitchFamily="34" charset="-122"/>
                <a:ea typeface="微软雅黑" pitchFamily="34" charset="-122"/>
              </a:endParaRPr>
            </a:p>
          </p:txBody>
        </p:sp>
        <p:sp>
          <p:nvSpPr>
            <p:cNvPr id="6" name="矩形 5"/>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85720" y="2428868"/>
            <a:ext cx="7000924" cy="2428892"/>
            <a:chOff x="428596" y="2786058"/>
            <a:chExt cx="7000924" cy="2428892"/>
          </a:xfrm>
        </p:grpSpPr>
        <p:pic>
          <p:nvPicPr>
            <p:cNvPr id="8" name="Picture 2" descr="http://t1.baidu.com/it/u=4276955771,4002149492&amp;fm=51&amp;gp=0.jpg"/>
            <p:cNvPicPr>
              <a:picLocks noChangeAspect="1" noChangeArrowheads="1"/>
            </p:cNvPicPr>
            <p:nvPr/>
          </p:nvPicPr>
          <p:blipFill>
            <a:blip r:embed="rId3"/>
            <a:srcRect/>
            <a:stretch>
              <a:fillRect/>
            </a:stretch>
          </p:blipFill>
          <p:spPr bwMode="auto">
            <a:xfrm>
              <a:off x="4857752" y="3000372"/>
              <a:ext cx="1611136" cy="1928826"/>
            </a:xfrm>
            <a:prstGeom prst="rect">
              <a:avLst/>
            </a:prstGeom>
            <a:noFill/>
          </p:spPr>
        </p:pic>
        <p:sp>
          <p:nvSpPr>
            <p:cNvPr id="9" name="AutoShape 60"/>
            <p:cNvSpPr>
              <a:spLocks noChangeArrowheads="1"/>
            </p:cNvSpPr>
            <p:nvPr/>
          </p:nvSpPr>
          <p:spPr bwMode="auto">
            <a:xfrm>
              <a:off x="4071934" y="2786058"/>
              <a:ext cx="3357586" cy="2428892"/>
            </a:xfrm>
            <a:prstGeom prst="rightArrow">
              <a:avLst>
                <a:gd name="adj1" fmla="val 69473"/>
                <a:gd name="adj2" fmla="val 72994"/>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latin typeface="微软雅黑" pitchFamily="34" charset="-122"/>
                <a:ea typeface="微软雅黑" pitchFamily="34" charset="-122"/>
              </a:endParaRPr>
            </a:p>
          </p:txBody>
        </p:sp>
        <p:pic>
          <p:nvPicPr>
            <p:cNvPr id="10" name="Picture 23" descr="C:\Documents and Settings\wangmi\桌面\银行图片\bankccb.gif"/>
            <p:cNvPicPr>
              <a:picLocks noChangeAspect="1" noChangeArrowheads="1"/>
            </p:cNvPicPr>
            <p:nvPr/>
          </p:nvPicPr>
          <p:blipFill>
            <a:blip r:embed="rId4"/>
            <a:srcRect/>
            <a:stretch>
              <a:fillRect/>
            </a:stretch>
          </p:blipFill>
          <p:spPr bwMode="auto">
            <a:xfrm>
              <a:off x="515895" y="2928934"/>
              <a:ext cx="2016125" cy="431800"/>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1" name="Picture 24" descr="C:\Documents and Settings\wangmi\桌面\银行图片\bankceb.gif"/>
            <p:cNvPicPr>
              <a:picLocks noChangeAspect="1" noChangeArrowheads="1"/>
            </p:cNvPicPr>
            <p:nvPr/>
          </p:nvPicPr>
          <p:blipFill>
            <a:blip r:embed="rId5"/>
            <a:srcRect/>
            <a:stretch>
              <a:fillRect/>
            </a:stretch>
          </p:blipFill>
          <p:spPr bwMode="auto">
            <a:xfrm>
              <a:off x="473061" y="4071942"/>
              <a:ext cx="2016125" cy="431800"/>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2" name="Picture 27" descr="C:\Documents and Settings\wangmi\桌面\银行图片\bankcmb.gif"/>
            <p:cNvPicPr>
              <a:picLocks noChangeAspect="1" noChangeArrowheads="1"/>
            </p:cNvPicPr>
            <p:nvPr/>
          </p:nvPicPr>
          <p:blipFill>
            <a:blip r:embed="rId6"/>
            <a:srcRect/>
            <a:stretch>
              <a:fillRect/>
            </a:stretch>
          </p:blipFill>
          <p:spPr bwMode="auto">
            <a:xfrm>
              <a:off x="2714612" y="4643446"/>
              <a:ext cx="2016125" cy="431800"/>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3" name="Picture 32" descr="C:\Documents and Settings\wangmi\桌面\银行图片\bankicbc.gif"/>
            <p:cNvPicPr>
              <a:picLocks noChangeAspect="1" noChangeArrowheads="1"/>
            </p:cNvPicPr>
            <p:nvPr/>
          </p:nvPicPr>
          <p:blipFill>
            <a:blip r:embed="rId7"/>
            <a:srcRect/>
            <a:stretch>
              <a:fillRect/>
            </a:stretch>
          </p:blipFill>
          <p:spPr bwMode="auto">
            <a:xfrm>
              <a:off x="2714612" y="3500438"/>
              <a:ext cx="2016125" cy="431800"/>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4" name="Picture 39" descr="C:\Documents and Settings\wangmi\桌面\银行图片\bankabc.gif"/>
            <p:cNvPicPr>
              <a:picLocks noChangeAspect="1" noChangeArrowheads="1"/>
            </p:cNvPicPr>
            <p:nvPr/>
          </p:nvPicPr>
          <p:blipFill>
            <a:blip r:embed="rId8"/>
            <a:srcRect/>
            <a:stretch>
              <a:fillRect/>
            </a:stretch>
          </p:blipFill>
          <p:spPr bwMode="auto">
            <a:xfrm>
              <a:off x="500034" y="3497266"/>
              <a:ext cx="2016125" cy="431800"/>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5" name="Picture 40" descr="C:\Documents and Settings\wangmi\桌面\银行图片\bankbc.gif"/>
            <p:cNvPicPr>
              <a:picLocks noChangeAspect="1" noChangeArrowheads="1"/>
            </p:cNvPicPr>
            <p:nvPr/>
          </p:nvPicPr>
          <p:blipFill>
            <a:blip r:embed="rId9"/>
            <a:srcRect/>
            <a:stretch>
              <a:fillRect/>
            </a:stretch>
          </p:blipFill>
          <p:spPr bwMode="auto">
            <a:xfrm>
              <a:off x="2714612" y="2928934"/>
              <a:ext cx="2016125" cy="431800"/>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6" name="Picture 41" descr="C:\Documents and Settings\wangmi\桌面\银行图片\bankbcc.gif"/>
            <p:cNvPicPr>
              <a:picLocks noChangeAspect="1" noChangeArrowheads="1"/>
            </p:cNvPicPr>
            <p:nvPr/>
          </p:nvPicPr>
          <p:blipFill>
            <a:blip r:embed="rId10"/>
            <a:srcRect/>
            <a:stretch>
              <a:fillRect/>
            </a:stretch>
          </p:blipFill>
          <p:spPr bwMode="auto">
            <a:xfrm>
              <a:off x="428596" y="4643446"/>
              <a:ext cx="2016125" cy="431800"/>
            </a:xfrm>
            <a:prstGeom prst="rect">
              <a:avLst/>
            </a:prstGeom>
            <a:noFill/>
            <a:ln w="9525">
              <a:noFill/>
              <a:miter lim="800000"/>
              <a:headEnd/>
              <a:tailEnd/>
            </a:ln>
            <a:effectLst>
              <a:outerShdw blurRad="63500" dist="152400" dir="8399995" algn="ctr" rotWithShape="0">
                <a:srgbClr val="000000">
                  <a:alpha val="29999"/>
                </a:srgbClr>
              </a:outerShdw>
            </a:effectLst>
          </p:spPr>
        </p:pic>
        <p:pic>
          <p:nvPicPr>
            <p:cNvPr id="17" name="Picture 28" descr="C:\Documents and Settings\wangmi\桌面\银行图片\bankcmbc.gif"/>
            <p:cNvPicPr>
              <a:picLocks noChangeAspect="1" noChangeArrowheads="1"/>
            </p:cNvPicPr>
            <p:nvPr/>
          </p:nvPicPr>
          <p:blipFill>
            <a:blip r:embed="rId11"/>
            <a:srcRect/>
            <a:stretch>
              <a:fillRect/>
            </a:stretch>
          </p:blipFill>
          <p:spPr bwMode="auto">
            <a:xfrm>
              <a:off x="2714612" y="4071942"/>
              <a:ext cx="2016125" cy="431800"/>
            </a:xfrm>
            <a:prstGeom prst="rect">
              <a:avLst/>
            </a:prstGeom>
            <a:noFill/>
            <a:ln w="9525">
              <a:noFill/>
              <a:miter lim="800000"/>
              <a:headEnd/>
              <a:tailEnd/>
            </a:ln>
            <a:effectLst>
              <a:outerShdw blurRad="63500" dist="152400" dir="8399995" algn="ctr" rotWithShape="0">
                <a:srgbClr val="000000">
                  <a:alpha val="29999"/>
                </a:srgbClr>
              </a:outerShdw>
            </a:effectLst>
          </p:spPr>
        </p:pic>
      </p:grpSp>
      <p:pic>
        <p:nvPicPr>
          <p:cNvPr id="18" name="图片 28" descr="logozhifu.png"/>
          <p:cNvPicPr>
            <a:picLocks noChangeAspect="1"/>
          </p:cNvPicPr>
          <p:nvPr/>
        </p:nvPicPr>
        <p:blipFill>
          <a:blip r:embed="rId12"/>
          <a:srcRect/>
          <a:stretch>
            <a:fillRect/>
          </a:stretch>
        </p:blipFill>
        <p:spPr bwMode="auto">
          <a:xfrm>
            <a:off x="4643438" y="2928934"/>
            <a:ext cx="2357454" cy="1500198"/>
          </a:xfrm>
          <a:prstGeom prst="rect">
            <a:avLst/>
          </a:prstGeom>
          <a:noFill/>
          <a:ln w="9525">
            <a:noFill/>
            <a:miter lim="800000"/>
            <a:headEnd/>
            <a:tailEnd/>
          </a:ln>
        </p:spPr>
      </p:pic>
      <p:grpSp>
        <p:nvGrpSpPr>
          <p:cNvPr id="19" name="组合 78"/>
          <p:cNvGrpSpPr>
            <a:grpSpLocks/>
          </p:cNvGrpSpPr>
          <p:nvPr/>
        </p:nvGrpSpPr>
        <p:grpSpPr bwMode="auto">
          <a:xfrm>
            <a:off x="7072330" y="3143248"/>
            <a:ext cx="1911350" cy="941387"/>
            <a:chOff x="303213" y="2643188"/>
            <a:chExt cx="1911350" cy="940577"/>
          </a:xfrm>
        </p:grpSpPr>
        <p:sp>
          <p:nvSpPr>
            <p:cNvPr id="20" name="AutoShape 8"/>
            <p:cNvSpPr>
              <a:spLocks noChangeArrowheads="1"/>
            </p:cNvSpPr>
            <p:nvPr/>
          </p:nvSpPr>
          <p:spPr bwMode="gray">
            <a:xfrm>
              <a:off x="582613" y="2643188"/>
              <a:ext cx="1327739" cy="936625"/>
            </a:xfrm>
            <a:prstGeom prst="roundRect">
              <a:avLst>
                <a:gd name="adj" fmla="val 5426"/>
              </a:avLst>
            </a:prstGeom>
            <a:solidFill>
              <a:schemeClr val="accent1">
                <a:alpha val="85097"/>
              </a:schemeClr>
            </a:solidFill>
            <a:ln w="25400">
              <a:noFill/>
              <a:round/>
              <a:headEnd/>
              <a:tailEnd/>
            </a:ln>
          </p:spPr>
          <p:txBody>
            <a:bodyPr wrap="none" anchor="ctr"/>
            <a:lstStyle/>
            <a:p>
              <a:pPr algn="ctr"/>
              <a:endParaRPr lang="en-US" altLang="ko-KR" sz="1400">
                <a:latin typeface="微软雅黑" pitchFamily="34" charset="-122"/>
              </a:endParaRPr>
            </a:p>
          </p:txBody>
        </p:sp>
        <p:pic>
          <p:nvPicPr>
            <p:cNvPr id="21" name="Picture 61" descr="D:\图片\逼真物品图标\阴影版（锐普论坛）\锐普论坛逼真物品套装图标 (315).png"/>
            <p:cNvPicPr>
              <a:picLocks noChangeAspect="1" noChangeArrowheads="1"/>
            </p:cNvPicPr>
            <p:nvPr/>
          </p:nvPicPr>
          <p:blipFill>
            <a:blip r:embed="rId13"/>
            <a:srcRect/>
            <a:stretch>
              <a:fillRect/>
            </a:stretch>
          </p:blipFill>
          <p:spPr bwMode="auto">
            <a:xfrm>
              <a:off x="1000125" y="2714625"/>
              <a:ext cx="642938" cy="642938"/>
            </a:xfrm>
            <a:prstGeom prst="rect">
              <a:avLst/>
            </a:prstGeom>
            <a:noFill/>
            <a:ln w="9525">
              <a:noFill/>
              <a:miter lim="800000"/>
              <a:headEnd/>
              <a:tailEnd/>
            </a:ln>
          </p:spPr>
        </p:pic>
        <p:sp>
          <p:nvSpPr>
            <p:cNvPr id="22" name="TextBox 83"/>
            <p:cNvSpPr txBox="1">
              <a:spLocks noChangeArrowheads="1"/>
            </p:cNvSpPr>
            <p:nvPr/>
          </p:nvSpPr>
          <p:spPr bwMode="auto">
            <a:xfrm>
              <a:off x="303213" y="3309364"/>
              <a:ext cx="1911350" cy="274401"/>
            </a:xfrm>
            <a:prstGeom prst="rect">
              <a:avLst/>
            </a:prstGeom>
            <a:noFill/>
            <a:ln w="9525">
              <a:noFill/>
              <a:miter lim="800000"/>
              <a:headEnd/>
              <a:tailEnd/>
            </a:ln>
          </p:spPr>
          <p:txBody>
            <a:bodyPr>
              <a:spAutoFit/>
            </a:bodyPr>
            <a:lstStyle/>
            <a:p>
              <a:pPr algn="ctr">
                <a:spcBef>
                  <a:spcPts val="500"/>
                </a:spcBef>
              </a:pPr>
              <a:r>
                <a:rPr lang="zh-CN" altLang="en-US" sz="1200" b="1" dirty="0" smtClean="0">
                  <a:latin typeface="微软雅黑" pitchFamily="34" charset="-122"/>
                </a:rPr>
                <a:t>商户</a:t>
              </a:r>
              <a:endParaRPr lang="en-US" altLang="zh-CN" sz="1200" b="1" dirty="0">
                <a:latin typeface="微软雅黑" pitchFamily="34"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86" descr="cooltools-shape"/>
          <p:cNvPicPr>
            <a:picLocks noChangeAspect="1" noChangeArrowheads="1"/>
          </p:cNvPicPr>
          <p:nvPr/>
        </p:nvPicPr>
        <p:blipFill>
          <a:blip r:embed="rId3"/>
          <a:srcRect/>
          <a:stretch>
            <a:fillRect/>
          </a:stretch>
        </p:blipFill>
        <p:spPr bwMode="auto">
          <a:xfrm>
            <a:off x="0" y="2786058"/>
            <a:ext cx="9144000" cy="1214446"/>
          </a:xfrm>
          <a:prstGeom prst="rect">
            <a:avLst/>
          </a:prstGeom>
          <a:noFill/>
          <a:ln w="9525">
            <a:noFill/>
            <a:miter lim="800000"/>
            <a:headEnd/>
            <a:tailEnd/>
          </a:ln>
        </p:spPr>
      </p:pic>
      <p:pic>
        <p:nvPicPr>
          <p:cNvPr id="5" name="Picture 3" descr="Cover blank"/>
          <p:cNvPicPr>
            <a:picLocks noChangeAspect="1" noChangeArrowheads="1"/>
          </p:cNvPicPr>
          <p:nvPr/>
        </p:nvPicPr>
        <p:blipFill>
          <a:blip r:embed="rId4"/>
          <a:srcRect/>
          <a:stretch>
            <a:fillRect/>
          </a:stretch>
        </p:blipFill>
        <p:spPr bwMode="auto">
          <a:xfrm>
            <a:off x="-3175" y="-3175"/>
            <a:ext cx="1431903" cy="6767513"/>
          </a:xfrm>
          <a:prstGeom prst="rect">
            <a:avLst/>
          </a:prstGeom>
          <a:noFill/>
          <a:ln w="9525">
            <a:noFill/>
            <a:miter lim="800000"/>
            <a:headEnd/>
            <a:tailEnd/>
          </a:ln>
        </p:spPr>
      </p:pic>
      <p:sp>
        <p:nvSpPr>
          <p:cNvPr id="6" name="TextBox 5"/>
          <p:cNvSpPr txBox="1"/>
          <p:nvPr/>
        </p:nvSpPr>
        <p:spPr>
          <a:xfrm>
            <a:off x="3000364" y="3000372"/>
            <a:ext cx="3429024" cy="523220"/>
          </a:xfrm>
          <a:prstGeom prst="rect">
            <a:avLst/>
          </a:prstGeom>
          <a:noFill/>
        </p:spPr>
        <p:txBody>
          <a:bodyPr wrap="square" rtlCol="0">
            <a:spAutoFit/>
          </a:bodyPr>
          <a:lstStyle/>
          <a:p>
            <a:pPr>
              <a:buFont typeface="Wingdings" pitchFamily="2" charset="2"/>
              <a:buChar char="Ø"/>
            </a:pPr>
            <a:r>
              <a:rPr lang="zh-CN" altLang="en-US" sz="2800" dirty="0" smtClean="0">
                <a:solidFill>
                  <a:schemeClr val="accent6">
                    <a:lumMod val="75000"/>
                  </a:schemeClr>
                </a:solidFill>
                <a:latin typeface="微软雅黑" pitchFamily="34" charset="-122"/>
                <a:ea typeface="微软雅黑" pitchFamily="34" charset="-122"/>
              </a:rPr>
              <a:t>  系统简介</a:t>
            </a:r>
            <a:endParaRPr lang="zh-CN" altLang="en-US" sz="2800" dirty="0">
              <a:solidFill>
                <a:schemeClr val="accent6">
                  <a:lumMod val="75000"/>
                </a:schemeClr>
              </a:solidFill>
              <a:latin typeface="微软雅黑" pitchFamily="34" charset="-122"/>
              <a:ea typeface="微软雅黑"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Freeform 43"/>
          <p:cNvSpPr>
            <a:spLocks/>
          </p:cNvSpPr>
          <p:nvPr/>
        </p:nvSpPr>
        <p:spPr bwMode="auto">
          <a:xfrm rot="5400000" flipH="1" flipV="1">
            <a:off x="2250265" y="4607727"/>
            <a:ext cx="500066" cy="2286016"/>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12" name="Freeform 43"/>
          <p:cNvSpPr>
            <a:spLocks/>
          </p:cNvSpPr>
          <p:nvPr/>
        </p:nvSpPr>
        <p:spPr bwMode="auto">
          <a:xfrm rot="5400000" flipH="1">
            <a:off x="5965041" y="1607331"/>
            <a:ext cx="857256" cy="1214446"/>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pic>
        <p:nvPicPr>
          <p:cNvPr id="47108" name="Picture 4"/>
          <p:cNvPicPr>
            <a:picLocks noChangeAspect="1" noChangeArrowheads="1"/>
          </p:cNvPicPr>
          <p:nvPr/>
        </p:nvPicPr>
        <p:blipFill>
          <a:blip r:embed="rId3"/>
          <a:srcRect/>
          <a:stretch>
            <a:fillRect/>
          </a:stretch>
        </p:blipFill>
        <p:spPr bwMode="auto">
          <a:xfrm>
            <a:off x="0" y="1214422"/>
            <a:ext cx="6067425" cy="3743325"/>
          </a:xfrm>
          <a:prstGeom prst="rect">
            <a:avLst/>
          </a:prstGeom>
          <a:noFill/>
          <a:ln w="9525">
            <a:noFill/>
            <a:miter lim="800000"/>
            <a:headEnd/>
            <a:tailEnd/>
          </a:ln>
          <a:effectLst/>
        </p:spPr>
      </p:pic>
      <p:grpSp>
        <p:nvGrpSpPr>
          <p:cNvPr id="5" name="组合 4"/>
          <p:cNvGrpSpPr/>
          <p:nvPr/>
        </p:nvGrpSpPr>
        <p:grpSpPr>
          <a:xfrm>
            <a:off x="0" y="571480"/>
            <a:ext cx="4857752" cy="642942"/>
            <a:chOff x="0" y="571480"/>
            <a:chExt cx="4857752" cy="642942"/>
          </a:xfrm>
        </p:grpSpPr>
        <p:sp>
          <p:nvSpPr>
            <p:cNvPr id="6" name="矩形 5"/>
            <p:cNvSpPr/>
            <p:nvPr/>
          </p:nvSpPr>
          <p:spPr>
            <a:xfrm>
              <a:off x="857224" y="571480"/>
              <a:ext cx="3877985"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系统简介</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网关支付</a:t>
              </a:r>
              <a:r>
                <a:rPr lang="en-US" altLang="zh-CN" sz="2800" b="1" dirty="0" smtClean="0">
                  <a:latin typeface="微软雅黑" pitchFamily="34" charset="-122"/>
                  <a:ea typeface="微软雅黑" pitchFamily="34" charset="-122"/>
                </a:rPr>
                <a:t>	</a:t>
              </a:r>
              <a:endParaRPr lang="zh-CN" altLang="en-US" sz="2800" b="1" dirty="0">
                <a:latin typeface="微软雅黑" pitchFamily="34" charset="-122"/>
                <a:ea typeface="微软雅黑" pitchFamily="34" charset="-122"/>
              </a:endParaRPr>
            </a:p>
          </p:txBody>
        </p:sp>
        <p:sp>
          <p:nvSpPr>
            <p:cNvPr id="7" name="矩形 6"/>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2"/>
          <p:cNvSpPr txBox="1"/>
          <p:nvPr/>
        </p:nvSpPr>
        <p:spPr>
          <a:xfrm>
            <a:off x="6929454" y="1643050"/>
            <a:ext cx="1214446"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网关首页</a:t>
            </a:r>
            <a:endParaRPr lang="zh-CN" altLang="en-US" sz="1200" dirty="0">
              <a:latin typeface="微软雅黑" pitchFamily="34" charset="-122"/>
              <a:ea typeface="微软雅黑" pitchFamily="34" charset="-122"/>
            </a:endParaRPr>
          </a:p>
        </p:txBody>
      </p:sp>
      <p:sp>
        <p:nvSpPr>
          <p:cNvPr id="15" name="TextBox 14"/>
          <p:cNvSpPr txBox="1"/>
          <p:nvPr/>
        </p:nvSpPr>
        <p:spPr>
          <a:xfrm>
            <a:off x="642910" y="5357826"/>
            <a:ext cx="1214446" cy="646331"/>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交易查询       财务管理</a:t>
            </a:r>
            <a:endParaRPr lang="en-US" altLang="zh-CN" sz="1200" dirty="0" smtClean="0">
              <a:latin typeface="微软雅黑" pitchFamily="34" charset="-122"/>
              <a:ea typeface="微软雅黑" pitchFamily="34" charset="-122"/>
            </a:endParaRPr>
          </a:p>
          <a:p>
            <a:r>
              <a:rPr lang="en-US" altLang="zh-CN" sz="1200" dirty="0" smtClean="0">
                <a:latin typeface="微软雅黑" pitchFamily="34" charset="-122"/>
                <a:ea typeface="微软雅黑" pitchFamily="34" charset="-122"/>
              </a:rPr>
              <a:t>    ……</a:t>
            </a:r>
            <a:r>
              <a:rPr lang="zh-CN" altLang="en-US" sz="1200" dirty="0" smtClean="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pic>
        <p:nvPicPr>
          <p:cNvPr id="47106" name="Picture 2"/>
          <p:cNvPicPr>
            <a:picLocks noChangeAspect="1" noChangeArrowheads="1"/>
          </p:cNvPicPr>
          <p:nvPr/>
        </p:nvPicPr>
        <p:blipFill>
          <a:blip r:embed="rId4"/>
          <a:srcRect/>
          <a:stretch>
            <a:fillRect/>
          </a:stretch>
        </p:blipFill>
        <p:spPr bwMode="auto">
          <a:xfrm>
            <a:off x="3143240" y="2643182"/>
            <a:ext cx="5786478" cy="343781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500034" y="571480"/>
            <a:ext cx="4551246"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委托结算系统简介</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上传</a:t>
            </a:r>
            <a:endParaRPr lang="zh-CN" altLang="en-US" sz="2800" b="1" dirty="0">
              <a:latin typeface="微软雅黑" pitchFamily="34" charset="-122"/>
              <a:ea typeface="微软雅黑" pitchFamily="34" charset="-122"/>
            </a:endParaRPr>
          </a:p>
        </p:txBody>
      </p:sp>
      <p:sp>
        <p:nvSpPr>
          <p:cNvPr id="5" name="矩形 4"/>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85720" y="1928802"/>
            <a:ext cx="8294687" cy="3941763"/>
            <a:chOff x="468313" y="2133600"/>
            <a:chExt cx="8294687" cy="3941763"/>
          </a:xfrm>
        </p:grpSpPr>
        <p:pic>
          <p:nvPicPr>
            <p:cNvPr id="7" name="Picture 1" descr="C:\Documents and Settings\Administrator\Application Data\Tencent\Users\53556034\QQ\WinTemp\RichOle\{T73)KC`$587E2MVLP)~LRC.jpg"/>
            <p:cNvPicPr>
              <a:picLocks noChangeAspect="1" noChangeArrowheads="1"/>
            </p:cNvPicPr>
            <p:nvPr/>
          </p:nvPicPr>
          <p:blipFill>
            <a:blip r:embed="rId3"/>
            <a:srcRect/>
            <a:stretch>
              <a:fillRect/>
            </a:stretch>
          </p:blipFill>
          <p:spPr bwMode="auto">
            <a:xfrm>
              <a:off x="468313" y="2133600"/>
              <a:ext cx="7991475" cy="2333625"/>
            </a:xfrm>
            <a:prstGeom prst="rect">
              <a:avLst/>
            </a:prstGeom>
            <a:noFill/>
            <a:ln w="9525">
              <a:noFill/>
              <a:miter lim="800000"/>
              <a:headEnd/>
              <a:tailEnd/>
            </a:ln>
          </p:spPr>
        </p:pic>
        <p:sp>
          <p:nvSpPr>
            <p:cNvPr id="8" name="圆角矩形标注 7"/>
            <p:cNvSpPr>
              <a:spLocks noChangeArrowheads="1"/>
            </p:cNvSpPr>
            <p:nvPr/>
          </p:nvSpPr>
          <p:spPr bwMode="auto">
            <a:xfrm flipH="1">
              <a:off x="5065713" y="2636838"/>
              <a:ext cx="2674937" cy="817562"/>
            </a:xfrm>
            <a:prstGeom prst="wedgeRoundRectCallout">
              <a:avLst>
                <a:gd name="adj1" fmla="val 66579"/>
                <a:gd name="adj2" fmla="val 91374"/>
                <a:gd name="adj3" fmla="val 16667"/>
              </a:avLst>
            </a:prstGeom>
            <a:solidFill>
              <a:srgbClr val="C00000"/>
            </a:solidFill>
            <a:ln w="9525" algn="ctr">
              <a:noFill/>
              <a:round/>
              <a:headEnd/>
              <a:tailEnd/>
            </a:ln>
            <a:effectLst>
              <a:outerShdw blurRad="215900" dist="50800" dir="5400000" algn="ctr" rotWithShape="0">
                <a:srgbClr val="000000">
                  <a:alpha val="33000"/>
                </a:srgbClr>
              </a:outerShdw>
            </a:effectLst>
          </p:spPr>
          <p:txBody>
            <a:bodyPr>
              <a:spAutoFit/>
            </a:bodyPr>
            <a:lstStyle/>
            <a:p>
              <a:pPr eaLnBrk="0" fontAlgn="auto" hangingPunct="0">
                <a:spcBef>
                  <a:spcPct val="50000"/>
                </a:spcBef>
                <a:spcAft>
                  <a:spcPts val="0"/>
                </a:spcAft>
                <a:defRPr/>
              </a:pPr>
              <a:r>
                <a:rPr lang="zh-CN" altLang="en-US" sz="1400" dirty="0">
                  <a:solidFill>
                    <a:schemeClr val="bg1"/>
                  </a:solidFill>
                  <a:latin typeface="微软雅黑" pitchFamily="34" charset="-122"/>
                  <a:ea typeface="微软雅黑" pitchFamily="34" charset="-122"/>
                </a:rPr>
                <a:t>只需导入填写好的文件格式就可以轻松扣款，目前支持</a:t>
              </a:r>
              <a:r>
                <a:rPr lang="en-US" altLang="zh-CN" sz="1400" dirty="0">
                  <a:solidFill>
                    <a:schemeClr val="bg1"/>
                  </a:solidFill>
                  <a:latin typeface="微软雅黑" pitchFamily="34" charset="-122"/>
                  <a:ea typeface="微软雅黑" pitchFamily="34" charset="-122"/>
                </a:rPr>
                <a:t>Excel</a:t>
              </a:r>
              <a:r>
                <a:rPr lang="zh-CN" altLang="en-US" sz="1400" dirty="0">
                  <a:solidFill>
                    <a:schemeClr val="bg1"/>
                  </a:solidFill>
                  <a:latin typeface="微软雅黑" pitchFamily="34" charset="-122"/>
                  <a:ea typeface="微软雅黑" pitchFamily="34" charset="-122"/>
                </a:rPr>
                <a:t>、文本文件格式</a:t>
              </a:r>
              <a:endParaRPr lang="en-US" altLang="zh-CN" sz="1400" dirty="0">
                <a:solidFill>
                  <a:schemeClr val="bg1"/>
                </a:solidFill>
                <a:latin typeface="微软雅黑" pitchFamily="34" charset="-122"/>
                <a:ea typeface="微软雅黑" pitchFamily="34" charset="-122"/>
              </a:endParaRPr>
            </a:p>
          </p:txBody>
        </p:sp>
        <p:pic>
          <p:nvPicPr>
            <p:cNvPr id="9" name="Picture 2" descr="C:\Documents and Settings\Administrator\Application Data\Tencent\Users\53556034\QQ\WinTemp\RichOle\1W4QBJTJZ4OHEFGN(T85P1N.jpg"/>
            <p:cNvPicPr>
              <a:picLocks noChangeAspect="1" noChangeArrowheads="1"/>
            </p:cNvPicPr>
            <p:nvPr/>
          </p:nvPicPr>
          <p:blipFill>
            <a:blip r:embed="rId4"/>
            <a:srcRect/>
            <a:stretch>
              <a:fillRect/>
            </a:stretch>
          </p:blipFill>
          <p:spPr bwMode="auto">
            <a:xfrm>
              <a:off x="539750" y="5380038"/>
              <a:ext cx="7753350" cy="695325"/>
            </a:xfrm>
            <a:prstGeom prst="rect">
              <a:avLst/>
            </a:prstGeom>
            <a:noFill/>
            <a:ln w="9525">
              <a:noFill/>
              <a:miter lim="800000"/>
              <a:headEnd/>
              <a:tailEnd/>
            </a:ln>
          </p:spPr>
        </p:pic>
        <p:sp>
          <p:nvSpPr>
            <p:cNvPr id="10" name="圆角矩形标注 9"/>
            <p:cNvSpPr>
              <a:spLocks noChangeArrowheads="1"/>
            </p:cNvSpPr>
            <p:nvPr/>
          </p:nvSpPr>
          <p:spPr bwMode="auto">
            <a:xfrm flipH="1">
              <a:off x="6643688" y="4362450"/>
              <a:ext cx="2119312" cy="579438"/>
            </a:xfrm>
            <a:prstGeom prst="wedgeRoundRectCallout">
              <a:avLst>
                <a:gd name="adj1" fmla="val 43294"/>
                <a:gd name="adj2" fmla="val 106418"/>
                <a:gd name="adj3" fmla="val 16667"/>
              </a:avLst>
            </a:prstGeom>
            <a:solidFill>
              <a:srgbClr val="C00000"/>
            </a:solidFill>
            <a:ln w="9525" algn="ctr">
              <a:noFill/>
              <a:round/>
              <a:headEnd/>
              <a:tailEnd/>
            </a:ln>
            <a:effectLst>
              <a:outerShdw blurRad="215900" dist="50800" dir="5400000" algn="ctr" rotWithShape="0">
                <a:srgbClr val="000000">
                  <a:alpha val="33000"/>
                </a:srgbClr>
              </a:outerShdw>
            </a:effectLst>
          </p:spPr>
          <p:txBody>
            <a:bodyPr>
              <a:spAutoFit/>
            </a:bodyPr>
            <a:lstStyle/>
            <a:p>
              <a:pPr eaLnBrk="0" fontAlgn="auto" hangingPunct="0">
                <a:spcBef>
                  <a:spcPct val="50000"/>
                </a:spcBef>
                <a:spcAft>
                  <a:spcPts val="0"/>
                </a:spcAft>
                <a:defRPr/>
              </a:pPr>
              <a:r>
                <a:rPr lang="en-US" altLang="zh-CN" sz="1400" dirty="0">
                  <a:solidFill>
                    <a:schemeClr val="bg1"/>
                  </a:solidFill>
                  <a:latin typeface="微软雅黑" pitchFamily="34" charset="-122"/>
                  <a:ea typeface="微软雅黑" pitchFamily="34" charset="-122"/>
                </a:rPr>
                <a:t>Excel</a:t>
              </a:r>
              <a:r>
                <a:rPr lang="zh-CN" altLang="en-US" sz="1400" dirty="0">
                  <a:solidFill>
                    <a:schemeClr val="bg1"/>
                  </a:solidFill>
                  <a:latin typeface="微软雅黑" pitchFamily="34" charset="-122"/>
                  <a:ea typeface="微软雅黑" pitchFamily="34" charset="-122"/>
                </a:rPr>
                <a:t>表格式，填写相关内容</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500034" y="571480"/>
            <a:ext cx="4551246"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委托结算系统简介</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查询</a:t>
            </a:r>
            <a:endParaRPr lang="zh-CN" altLang="en-US" sz="2800" b="1" dirty="0">
              <a:latin typeface="微软雅黑" pitchFamily="34" charset="-122"/>
              <a:ea typeface="微软雅黑" pitchFamily="34" charset="-122"/>
            </a:endParaRPr>
          </a:p>
        </p:txBody>
      </p:sp>
      <p:sp>
        <p:nvSpPr>
          <p:cNvPr id="5" name="矩形 4"/>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85720" y="1785926"/>
            <a:ext cx="8353425" cy="4329112"/>
            <a:chOff x="395288" y="2141538"/>
            <a:chExt cx="8353425" cy="4329112"/>
          </a:xfrm>
        </p:grpSpPr>
        <p:pic>
          <p:nvPicPr>
            <p:cNvPr id="7" name="Picture 1" descr="C:\Documents and Settings\Administrator\Application Data\Tencent\Users\53556034\QQ\WinTemp\RichOle\WK]([1GFI4IGR(4N4P60UPK.jpg"/>
            <p:cNvPicPr>
              <a:picLocks noChangeAspect="1" noChangeArrowheads="1"/>
            </p:cNvPicPr>
            <p:nvPr/>
          </p:nvPicPr>
          <p:blipFill>
            <a:blip r:embed="rId3"/>
            <a:srcRect/>
            <a:stretch>
              <a:fillRect/>
            </a:stretch>
          </p:blipFill>
          <p:spPr bwMode="auto">
            <a:xfrm>
              <a:off x="506413" y="2141538"/>
              <a:ext cx="8097837" cy="2151062"/>
            </a:xfrm>
            <a:prstGeom prst="rect">
              <a:avLst/>
            </a:prstGeom>
            <a:noFill/>
            <a:ln w="9525">
              <a:noFill/>
              <a:miter lim="800000"/>
              <a:headEnd/>
              <a:tailEnd/>
            </a:ln>
          </p:spPr>
        </p:pic>
        <p:pic>
          <p:nvPicPr>
            <p:cNvPr id="8" name="Picture 3" descr="C:\Documents and Settings\Administrator\Application Data\Tencent\Users\53556034\QQ\WinTemp\RichOle\)U4M6H`{MFD5GS`I%Z)G@7M.jpg"/>
            <p:cNvPicPr>
              <a:picLocks noChangeAspect="1" noChangeArrowheads="1"/>
            </p:cNvPicPr>
            <p:nvPr/>
          </p:nvPicPr>
          <p:blipFill>
            <a:blip r:embed="rId4"/>
            <a:srcRect/>
            <a:stretch>
              <a:fillRect/>
            </a:stretch>
          </p:blipFill>
          <p:spPr bwMode="auto">
            <a:xfrm>
              <a:off x="395288" y="4884738"/>
              <a:ext cx="8137525" cy="552450"/>
            </a:xfrm>
            <a:prstGeom prst="rect">
              <a:avLst/>
            </a:prstGeom>
            <a:noFill/>
            <a:ln w="9525">
              <a:noFill/>
              <a:miter lim="800000"/>
              <a:headEnd/>
              <a:tailEnd/>
            </a:ln>
          </p:spPr>
        </p:pic>
        <p:sp>
          <p:nvSpPr>
            <p:cNvPr id="9" name="圆角矩形标注 8"/>
            <p:cNvSpPr>
              <a:spLocks noChangeArrowheads="1"/>
            </p:cNvSpPr>
            <p:nvPr/>
          </p:nvSpPr>
          <p:spPr bwMode="auto">
            <a:xfrm flipH="1">
              <a:off x="3708400" y="5653088"/>
              <a:ext cx="1795463" cy="817562"/>
            </a:xfrm>
            <a:prstGeom prst="wedgeRoundRectCallout">
              <a:avLst>
                <a:gd name="adj1" fmla="val 50636"/>
                <a:gd name="adj2" fmla="val -69534"/>
                <a:gd name="adj3" fmla="val 16667"/>
              </a:avLst>
            </a:prstGeom>
            <a:solidFill>
              <a:srgbClr val="C00000"/>
            </a:solidFill>
            <a:ln w="9525" algn="ctr">
              <a:noFill/>
              <a:round/>
              <a:headEnd/>
              <a:tailEnd/>
            </a:ln>
            <a:effectLst>
              <a:outerShdw blurRad="215900" dist="50800" dir="5400000" algn="ctr" rotWithShape="0">
                <a:srgbClr val="000000">
                  <a:alpha val="33000"/>
                </a:srgbClr>
              </a:outerShdw>
            </a:effectLst>
          </p:spPr>
          <p:txBody>
            <a:bodyPr>
              <a:spAutoFit/>
            </a:bodyPr>
            <a:lstStyle/>
            <a:p>
              <a:pPr eaLnBrk="0" fontAlgn="auto" hangingPunct="0">
                <a:spcBef>
                  <a:spcPct val="50000"/>
                </a:spcBef>
                <a:spcAft>
                  <a:spcPts val="0"/>
                </a:spcAft>
                <a:defRPr/>
              </a:pPr>
              <a:r>
                <a:rPr lang="zh-CN" altLang="en-US" sz="1400" dirty="0">
                  <a:solidFill>
                    <a:schemeClr val="bg1"/>
                  </a:solidFill>
                  <a:latin typeface="微软雅黑" pitchFamily="34" charset="-122"/>
                  <a:ea typeface="微软雅黑" pitchFamily="34" charset="-122"/>
                </a:rPr>
                <a:t>查询到的记录操作人员可以完整看到交易的信息</a:t>
              </a:r>
            </a:p>
          </p:txBody>
        </p:sp>
        <p:sp>
          <p:nvSpPr>
            <p:cNvPr id="10" name="圆角矩形标注 9"/>
            <p:cNvSpPr>
              <a:spLocks noChangeArrowheads="1"/>
            </p:cNvSpPr>
            <p:nvPr/>
          </p:nvSpPr>
          <p:spPr bwMode="auto">
            <a:xfrm flipH="1">
              <a:off x="6948488" y="2636838"/>
              <a:ext cx="1800225" cy="1055687"/>
            </a:xfrm>
            <a:prstGeom prst="wedgeRoundRectCallout">
              <a:avLst>
                <a:gd name="adj1" fmla="val 39436"/>
                <a:gd name="adj2" fmla="val 75263"/>
                <a:gd name="adj3" fmla="val 16667"/>
              </a:avLst>
            </a:prstGeom>
            <a:solidFill>
              <a:srgbClr val="C00000"/>
            </a:solidFill>
            <a:ln w="9525" algn="ctr">
              <a:noFill/>
              <a:round/>
              <a:headEnd/>
              <a:tailEnd/>
            </a:ln>
            <a:effectLst>
              <a:outerShdw blurRad="215900" dist="50800" dir="5400000" algn="ctr" rotWithShape="0">
                <a:srgbClr val="000000">
                  <a:alpha val="33000"/>
                </a:srgbClr>
              </a:outerShdw>
            </a:effectLst>
          </p:spPr>
          <p:txBody>
            <a:bodyPr>
              <a:spAutoFit/>
            </a:bodyPr>
            <a:lstStyle/>
            <a:p>
              <a:pPr eaLnBrk="0" fontAlgn="auto" hangingPunct="0">
                <a:spcBef>
                  <a:spcPct val="50000"/>
                </a:spcBef>
                <a:spcAft>
                  <a:spcPts val="0"/>
                </a:spcAft>
                <a:defRPr/>
              </a:pPr>
              <a:r>
                <a:rPr lang="zh-CN" altLang="en-US" sz="1400" dirty="0">
                  <a:solidFill>
                    <a:schemeClr val="bg1"/>
                  </a:solidFill>
                  <a:latin typeface="微软雅黑" pitchFamily="34" charset="-122"/>
                  <a:ea typeface="微软雅黑" pitchFamily="34" charset="-122"/>
                </a:rPr>
                <a:t>易生提供非常丰富的查询条件，操作人可通过日期、金额等进行查询</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86" descr="cooltools-shape"/>
          <p:cNvPicPr>
            <a:picLocks noChangeAspect="1" noChangeArrowheads="1"/>
          </p:cNvPicPr>
          <p:nvPr/>
        </p:nvPicPr>
        <p:blipFill>
          <a:blip r:embed="rId3"/>
          <a:srcRect/>
          <a:stretch>
            <a:fillRect/>
          </a:stretch>
        </p:blipFill>
        <p:spPr bwMode="auto">
          <a:xfrm>
            <a:off x="0" y="2786058"/>
            <a:ext cx="9144000" cy="1214446"/>
          </a:xfrm>
          <a:prstGeom prst="rect">
            <a:avLst/>
          </a:prstGeom>
          <a:noFill/>
          <a:ln w="9525">
            <a:noFill/>
            <a:miter lim="800000"/>
            <a:headEnd/>
            <a:tailEnd/>
          </a:ln>
        </p:spPr>
      </p:pic>
      <p:pic>
        <p:nvPicPr>
          <p:cNvPr id="5" name="Picture 3" descr="Cover blank"/>
          <p:cNvPicPr>
            <a:picLocks noChangeAspect="1" noChangeArrowheads="1"/>
          </p:cNvPicPr>
          <p:nvPr/>
        </p:nvPicPr>
        <p:blipFill>
          <a:blip r:embed="rId4"/>
          <a:srcRect/>
          <a:stretch>
            <a:fillRect/>
          </a:stretch>
        </p:blipFill>
        <p:spPr bwMode="auto">
          <a:xfrm>
            <a:off x="-3175" y="-3175"/>
            <a:ext cx="1431903" cy="6767513"/>
          </a:xfrm>
          <a:prstGeom prst="rect">
            <a:avLst/>
          </a:prstGeom>
          <a:noFill/>
          <a:ln w="9525">
            <a:noFill/>
            <a:miter lim="800000"/>
            <a:headEnd/>
            <a:tailEnd/>
          </a:ln>
        </p:spPr>
      </p:pic>
      <p:sp>
        <p:nvSpPr>
          <p:cNvPr id="6" name="TextBox 5"/>
          <p:cNvSpPr txBox="1"/>
          <p:nvPr/>
        </p:nvSpPr>
        <p:spPr>
          <a:xfrm>
            <a:off x="3000364" y="3071810"/>
            <a:ext cx="3786214" cy="523220"/>
          </a:xfrm>
          <a:prstGeom prst="rect">
            <a:avLst/>
          </a:prstGeom>
          <a:noFill/>
        </p:spPr>
        <p:txBody>
          <a:bodyPr wrap="square" rtlCol="0">
            <a:spAutoFit/>
          </a:bodyPr>
          <a:lstStyle/>
          <a:p>
            <a:pPr>
              <a:buFont typeface="Wingdings" pitchFamily="2" charset="2"/>
              <a:buChar char="Ø"/>
            </a:pPr>
            <a:r>
              <a:rPr lang="zh-CN" altLang="en-US" sz="2800" dirty="0" smtClean="0">
                <a:solidFill>
                  <a:schemeClr val="accent6">
                    <a:lumMod val="75000"/>
                  </a:schemeClr>
                </a:solidFill>
                <a:latin typeface="微软雅黑" pitchFamily="34" charset="-122"/>
                <a:ea typeface="微软雅黑" pitchFamily="34" charset="-122"/>
              </a:rPr>
              <a:t>  海航资源（旅业篇）</a:t>
            </a:r>
            <a:endParaRPr lang="zh-CN" altLang="en-US" sz="2800" dirty="0">
              <a:solidFill>
                <a:schemeClr val="accent6">
                  <a:lumMod val="75000"/>
                </a:schemeClr>
              </a:solidFill>
              <a:latin typeface="微软雅黑" pitchFamily="34" charset="-122"/>
              <a:ea typeface="微软雅黑"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3" descr="C:\Documents and Settings\qq_ding\桌面\新建文件夹\销售网络.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681718" y="2214554"/>
            <a:ext cx="4462282" cy="3621803"/>
          </a:xfrm>
          <a:prstGeom prst="rect">
            <a:avLst/>
          </a:prstGeom>
          <a:noFill/>
          <a:ln w="9525">
            <a:noFill/>
            <a:miter lim="800000"/>
            <a:headEnd/>
            <a:tailEnd/>
          </a:ln>
        </p:spPr>
      </p:pic>
      <p:sp>
        <p:nvSpPr>
          <p:cNvPr id="4" name="矩形 3"/>
          <p:cNvSpPr/>
          <p:nvPr/>
        </p:nvSpPr>
        <p:spPr>
          <a:xfrm>
            <a:off x="285720" y="1142984"/>
            <a:ext cx="4714908" cy="5339923"/>
          </a:xfrm>
          <a:prstGeom prst="rect">
            <a:avLst/>
          </a:prstGeom>
        </p:spPr>
        <p:txBody>
          <a:bodyPr wrap="square">
            <a:spAutoFit/>
          </a:bodyPr>
          <a:lstStyle/>
          <a:p>
            <a:pPr>
              <a:lnSpc>
                <a:spcPts val="2600"/>
              </a:lnSpc>
            </a:pPr>
            <a:r>
              <a:rPr lang="zh-CN" altLang="en-US" sz="1600" b="1" dirty="0" smtClean="0">
                <a:latin typeface="微软雅黑" pitchFamily="34" charset="-122"/>
                <a:ea typeface="微软雅黑" pitchFamily="34" charset="-122"/>
              </a:rPr>
              <a:t>       </a:t>
            </a:r>
            <a:r>
              <a:rPr lang="zh-CN" altLang="en-US" sz="1600" b="1" dirty="0" smtClean="0">
                <a:latin typeface="仿宋_GB2312" pitchFamily="49" charset="-122"/>
                <a:ea typeface="仿宋_GB2312" pitchFamily="49" charset="-122"/>
              </a:rPr>
              <a:t>渤海易生商务服务有限公司（以下简称“渤海易生”）于</a:t>
            </a:r>
            <a:r>
              <a:rPr lang="en-US" altLang="zh-CN" sz="1600" b="1" dirty="0" smtClean="0">
                <a:latin typeface="仿宋_GB2312" pitchFamily="49" charset="-122"/>
                <a:ea typeface="仿宋_GB2312" pitchFamily="49" charset="-122"/>
              </a:rPr>
              <a:t>2008</a:t>
            </a:r>
            <a:r>
              <a:rPr lang="zh-CN" altLang="en-US" sz="1600" b="1" dirty="0" smtClean="0">
                <a:latin typeface="仿宋_GB2312" pitchFamily="49" charset="-122"/>
                <a:ea typeface="仿宋_GB2312" pitchFamily="49" charset="-122"/>
              </a:rPr>
              <a:t>年</a:t>
            </a:r>
            <a:r>
              <a:rPr lang="en-US" altLang="zh-CN" sz="1600" b="1" dirty="0" smtClean="0">
                <a:latin typeface="仿宋_GB2312" pitchFamily="49" charset="-122"/>
                <a:ea typeface="仿宋_GB2312" pitchFamily="49" charset="-122"/>
              </a:rPr>
              <a:t>12</a:t>
            </a:r>
            <a:r>
              <a:rPr lang="zh-CN" altLang="en-US" sz="1600" b="1" dirty="0" smtClean="0">
                <a:latin typeface="仿宋_GB2312" pitchFamily="49" charset="-122"/>
                <a:ea typeface="仿宋_GB2312" pitchFamily="49" charset="-122"/>
              </a:rPr>
              <a:t>月</a:t>
            </a:r>
            <a:r>
              <a:rPr lang="en-US" altLang="zh-CN" sz="1600" b="1" dirty="0" smtClean="0">
                <a:latin typeface="仿宋_GB2312" pitchFamily="49" charset="-122"/>
                <a:ea typeface="仿宋_GB2312" pitchFamily="49" charset="-122"/>
              </a:rPr>
              <a:t>30</a:t>
            </a:r>
            <a:r>
              <a:rPr lang="zh-CN" altLang="en-US" sz="1600" b="1" dirty="0" smtClean="0">
                <a:latin typeface="仿宋_GB2312" pitchFamily="49" charset="-122"/>
                <a:ea typeface="仿宋_GB2312" pitchFamily="49" charset="-122"/>
              </a:rPr>
              <a:t>日在天津注册成立，是海</a:t>
            </a:r>
            <a:r>
              <a:rPr lang="zh-CN" altLang="en-US" sz="1600" b="1" dirty="0">
                <a:latin typeface="仿宋_GB2312" pitchFamily="49" charset="-122"/>
                <a:ea typeface="仿宋_GB2312" pitchFamily="49" charset="-122"/>
              </a:rPr>
              <a:t>航集团旗下的一家综合金融服务</a:t>
            </a:r>
            <a:r>
              <a:rPr lang="zh-CN" altLang="en-US" sz="1600" b="1" dirty="0" smtClean="0">
                <a:latin typeface="仿宋_GB2312" pitchFamily="49" charset="-122"/>
                <a:ea typeface="仿宋_GB2312" pitchFamily="49" charset="-122"/>
              </a:rPr>
              <a:t>机构。渤海易生的发展目标是成为“中国运通”，以预付卡发行与受理、互联网支付为两大核心业务方向，构建虚拟经济与实体经济的超级平台。</a:t>
            </a:r>
            <a:endParaRPr lang="en-US" altLang="zh-CN" sz="1600" b="1" dirty="0" smtClean="0">
              <a:latin typeface="仿宋_GB2312" pitchFamily="49" charset="-122"/>
              <a:ea typeface="仿宋_GB2312" pitchFamily="49" charset="-122"/>
            </a:endParaRPr>
          </a:p>
          <a:p>
            <a:pPr>
              <a:lnSpc>
                <a:spcPts val="2600"/>
              </a:lnSpc>
            </a:pPr>
            <a:r>
              <a:rPr lang="zh-CN" altLang="en-US" sz="1600" b="1" dirty="0" smtClean="0">
                <a:latin typeface="仿宋_GB2312" pitchFamily="49" charset="-122"/>
                <a:ea typeface="仿宋_GB2312" pitchFamily="49" charset="-122"/>
              </a:rPr>
              <a:t>     渤海易生</a:t>
            </a:r>
            <a:r>
              <a:rPr lang="zh-CN" altLang="en-US" sz="1600" b="1" dirty="0" smtClean="0">
                <a:solidFill>
                  <a:srgbClr val="C00000"/>
                </a:solidFill>
                <a:latin typeface="仿宋_GB2312" pitchFamily="49" charset="-122"/>
                <a:ea typeface="仿宋_GB2312" pitchFamily="49" charset="-122"/>
              </a:rPr>
              <a:t>在全国范围各分支机构总数达</a:t>
            </a:r>
            <a:r>
              <a:rPr lang="en-US" altLang="zh-CN" sz="1600" b="1" dirty="0" smtClean="0">
                <a:solidFill>
                  <a:srgbClr val="C00000"/>
                </a:solidFill>
                <a:latin typeface="仿宋_GB2312" pitchFamily="49" charset="-122"/>
                <a:ea typeface="仿宋_GB2312" pitchFamily="49" charset="-122"/>
              </a:rPr>
              <a:t>108</a:t>
            </a:r>
            <a:r>
              <a:rPr lang="zh-CN" altLang="en-US" sz="1600" b="1" dirty="0" smtClean="0">
                <a:solidFill>
                  <a:srgbClr val="C00000"/>
                </a:solidFill>
                <a:latin typeface="仿宋_GB2312" pitchFamily="49" charset="-122"/>
                <a:ea typeface="仿宋_GB2312" pitchFamily="49" charset="-122"/>
              </a:rPr>
              <a:t>家</a:t>
            </a:r>
            <a:r>
              <a:rPr lang="zh-CN" altLang="en-US" sz="1600" b="1" dirty="0" smtClean="0">
                <a:latin typeface="仿宋_GB2312" pitchFamily="49" charset="-122"/>
                <a:ea typeface="仿宋_GB2312" pitchFamily="49" charset="-122"/>
              </a:rPr>
              <a:t>，营销网络遍布全国各级经济中心城市。同时，以</a:t>
            </a:r>
            <a:r>
              <a:rPr lang="zh-CN" altLang="en-US" sz="1600" b="1" dirty="0" smtClean="0">
                <a:solidFill>
                  <a:srgbClr val="C00000"/>
                </a:solidFill>
                <a:latin typeface="仿宋_GB2312" pitchFamily="49" charset="-122"/>
                <a:ea typeface="仿宋_GB2312" pitchFamily="49" charset="-122"/>
              </a:rPr>
              <a:t>海南航空分布在</a:t>
            </a:r>
            <a:r>
              <a:rPr lang="en-US" altLang="zh-CN" sz="1600" b="1" dirty="0" smtClean="0">
                <a:solidFill>
                  <a:srgbClr val="C00000"/>
                </a:solidFill>
                <a:latin typeface="仿宋_GB2312" pitchFamily="49" charset="-122"/>
                <a:ea typeface="仿宋_GB2312" pitchFamily="49" charset="-122"/>
              </a:rPr>
              <a:t>49</a:t>
            </a:r>
            <a:r>
              <a:rPr lang="zh-CN" altLang="en-US" sz="1600" b="1" dirty="0" smtClean="0">
                <a:solidFill>
                  <a:srgbClr val="C00000"/>
                </a:solidFill>
                <a:latin typeface="仿宋_GB2312" pitchFamily="49" charset="-122"/>
                <a:ea typeface="仿宋_GB2312" pitchFamily="49" charset="-122"/>
              </a:rPr>
              <a:t>个城市的营业部、海航集团下属</a:t>
            </a:r>
            <a:r>
              <a:rPr lang="en-US" altLang="zh-CN" sz="1600" b="1" dirty="0" smtClean="0">
                <a:solidFill>
                  <a:srgbClr val="C00000"/>
                </a:solidFill>
                <a:latin typeface="仿宋_GB2312" pitchFamily="49" charset="-122"/>
                <a:ea typeface="仿宋_GB2312" pitchFamily="49" charset="-122"/>
              </a:rPr>
              <a:t>13</a:t>
            </a:r>
            <a:r>
              <a:rPr lang="zh-CN" altLang="en-US" sz="1600" b="1" dirty="0" smtClean="0">
                <a:solidFill>
                  <a:srgbClr val="C00000"/>
                </a:solidFill>
                <a:latin typeface="仿宋_GB2312" pitchFamily="49" charset="-122"/>
                <a:ea typeface="仿宋_GB2312" pitchFamily="49" charset="-122"/>
              </a:rPr>
              <a:t>家航空公司运营基地、</a:t>
            </a:r>
            <a:r>
              <a:rPr lang="en-US" altLang="zh-CN" sz="1600" b="1" dirty="0" smtClean="0">
                <a:solidFill>
                  <a:srgbClr val="C00000"/>
                </a:solidFill>
                <a:latin typeface="仿宋_GB2312" pitchFamily="49" charset="-122"/>
                <a:ea typeface="仿宋_GB2312" pitchFamily="49" charset="-122"/>
              </a:rPr>
              <a:t>14</a:t>
            </a:r>
            <a:r>
              <a:rPr lang="zh-CN" altLang="en-US" sz="1600" b="1" dirty="0" smtClean="0">
                <a:solidFill>
                  <a:srgbClr val="C00000"/>
                </a:solidFill>
                <a:latin typeface="仿宋_GB2312" pitchFamily="49" charset="-122"/>
                <a:ea typeface="仿宋_GB2312" pitchFamily="49" charset="-122"/>
              </a:rPr>
              <a:t>家机场等资源，</a:t>
            </a:r>
            <a:r>
              <a:rPr lang="zh-CN" altLang="en-US" sz="1600" b="1" dirty="0" smtClean="0">
                <a:latin typeface="仿宋_GB2312" pitchFamily="49" charset="-122"/>
                <a:ea typeface="仿宋_GB2312" pitchFamily="49" charset="-122"/>
              </a:rPr>
              <a:t>完善易生销售及售后服务网络。</a:t>
            </a:r>
            <a:endParaRPr lang="en-US" altLang="zh-CN" sz="1600" b="1" dirty="0" smtClean="0">
              <a:latin typeface="仿宋_GB2312" pitchFamily="49" charset="-122"/>
              <a:ea typeface="仿宋_GB2312" pitchFamily="49" charset="-122"/>
            </a:endParaRPr>
          </a:p>
          <a:p>
            <a:pPr>
              <a:lnSpc>
                <a:spcPts val="2600"/>
              </a:lnSpc>
            </a:pPr>
            <a:r>
              <a:rPr lang="zh-CN" altLang="en-US" sz="1600" b="1" dirty="0" smtClean="0">
                <a:latin typeface="仿宋_GB2312" pitchFamily="49" charset="-122"/>
                <a:ea typeface="仿宋_GB2312" pitchFamily="49" charset="-122"/>
              </a:rPr>
              <a:t>    渤海易生依托于天津市以及环渤海经济圈的经济成长，通过引导地区消费行为，开展投资理财，业务得到迅速发展。</a:t>
            </a:r>
            <a:r>
              <a:rPr lang="en-US" altLang="zh-CN" sz="1600" b="1" dirty="0" smtClean="0">
                <a:latin typeface="仿宋_GB2312" pitchFamily="49" charset="-122"/>
                <a:ea typeface="仿宋_GB2312" pitchFamily="49" charset="-122"/>
              </a:rPr>
              <a:t>2011</a:t>
            </a:r>
            <a:r>
              <a:rPr lang="zh-CN" altLang="en-US" sz="1600" b="1" dirty="0" smtClean="0">
                <a:latin typeface="仿宋_GB2312" pitchFamily="49" charset="-122"/>
                <a:ea typeface="仿宋_GB2312" pitchFamily="49" charset="-122"/>
              </a:rPr>
              <a:t>年</a:t>
            </a:r>
            <a:r>
              <a:rPr lang="en-US" altLang="zh-CN" sz="1600" b="1" dirty="0" smtClean="0">
                <a:latin typeface="仿宋_GB2312" pitchFamily="49" charset="-122"/>
                <a:ea typeface="仿宋_GB2312" pitchFamily="49" charset="-122"/>
              </a:rPr>
              <a:t>5</a:t>
            </a:r>
            <a:r>
              <a:rPr lang="zh-CN" altLang="en-US" sz="1600" b="1" dirty="0" smtClean="0">
                <a:latin typeface="仿宋_GB2312" pitchFamily="49" charset="-122"/>
                <a:ea typeface="仿宋_GB2312" pitchFamily="49" charset="-122"/>
              </a:rPr>
              <a:t>月</a:t>
            </a:r>
            <a:r>
              <a:rPr lang="en-US" altLang="zh-CN" sz="1600" b="1" dirty="0" smtClean="0">
                <a:latin typeface="仿宋_GB2312" pitchFamily="49" charset="-122"/>
                <a:ea typeface="仿宋_GB2312" pitchFamily="49" charset="-122"/>
              </a:rPr>
              <a:t>18</a:t>
            </a:r>
            <a:r>
              <a:rPr lang="zh-CN" altLang="en-US" sz="1600" b="1" dirty="0" smtClean="0">
                <a:latin typeface="仿宋_GB2312" pitchFamily="49" charset="-122"/>
                <a:ea typeface="仿宋_GB2312" pitchFamily="49" charset="-122"/>
              </a:rPr>
              <a:t>日喜获得央行发布的“</a:t>
            </a:r>
            <a:r>
              <a:rPr lang="zh-CN" altLang="en-US" b="1" dirty="0" smtClean="0">
                <a:latin typeface="仿宋_GB2312" pitchFamily="49" charset="-122"/>
                <a:ea typeface="仿宋_GB2312" pitchFamily="49" charset="-122"/>
              </a:rPr>
              <a:t>中华人民共和国支付业务许可证</a:t>
            </a:r>
            <a:r>
              <a:rPr lang="zh-CN" altLang="en-US" sz="1600" b="1" dirty="0" smtClean="0">
                <a:latin typeface="仿宋_GB2312" pitchFamily="49" charset="-122"/>
                <a:ea typeface="仿宋_GB2312" pitchFamily="49" charset="-122"/>
              </a:rPr>
              <a:t>”。</a:t>
            </a:r>
            <a:endParaRPr lang="en-US" altLang="zh-CN" sz="1600" b="1" dirty="0" smtClean="0">
              <a:latin typeface="仿宋_GB2312" pitchFamily="49" charset="-122"/>
              <a:ea typeface="仿宋_GB2312" pitchFamily="49" charset="-122"/>
            </a:endParaRPr>
          </a:p>
          <a:p>
            <a:endParaRPr lang="zh-CN" altLang="en-US" sz="16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0" y="571480"/>
            <a:ext cx="5658538" cy="642942"/>
            <a:chOff x="0" y="571480"/>
            <a:chExt cx="5658538" cy="642942"/>
          </a:xfrm>
        </p:grpSpPr>
        <p:sp>
          <p:nvSpPr>
            <p:cNvPr id="5" name="矩形 4"/>
            <p:cNvSpPr/>
            <p:nvPr/>
          </p:nvSpPr>
          <p:spPr>
            <a:xfrm>
              <a:off x="857224" y="571480"/>
              <a:ext cx="4801314"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海航资源</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机票、酒店</a:t>
              </a:r>
              <a:r>
                <a:rPr lang="en-US" altLang="zh-CN" sz="2800" b="1" dirty="0" smtClean="0">
                  <a:latin typeface="微软雅黑" pitchFamily="34" charset="-122"/>
                  <a:ea typeface="微软雅黑" pitchFamily="34" charset="-122"/>
                </a:rPr>
                <a:t>	</a:t>
              </a:r>
              <a:endParaRPr lang="zh-CN" altLang="en-US" sz="2800" b="1" dirty="0">
                <a:latin typeface="微软雅黑" pitchFamily="34" charset="-122"/>
                <a:ea typeface="微软雅黑" pitchFamily="34" charset="-122"/>
              </a:endParaRPr>
            </a:p>
          </p:txBody>
        </p:sp>
        <p:sp>
          <p:nvSpPr>
            <p:cNvPr id="6" name="矩形 5"/>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8130" name="Picture 2"/>
          <p:cNvPicPr>
            <a:picLocks noChangeAspect="1" noChangeArrowheads="1"/>
          </p:cNvPicPr>
          <p:nvPr/>
        </p:nvPicPr>
        <p:blipFill>
          <a:blip r:embed="rId3"/>
          <a:srcRect/>
          <a:stretch>
            <a:fillRect/>
          </a:stretch>
        </p:blipFill>
        <p:spPr bwMode="auto">
          <a:xfrm>
            <a:off x="0" y="1285860"/>
            <a:ext cx="5357818" cy="3602317"/>
          </a:xfrm>
          <a:prstGeom prst="rect">
            <a:avLst/>
          </a:prstGeom>
          <a:noFill/>
          <a:ln w="9525">
            <a:noFill/>
            <a:miter lim="800000"/>
            <a:headEnd/>
            <a:tailEnd/>
          </a:ln>
          <a:effectLst/>
        </p:spPr>
      </p:pic>
      <p:pic>
        <p:nvPicPr>
          <p:cNvPr id="48131" name="Picture 3"/>
          <p:cNvPicPr>
            <a:picLocks noChangeAspect="1" noChangeArrowheads="1"/>
          </p:cNvPicPr>
          <p:nvPr/>
        </p:nvPicPr>
        <p:blipFill>
          <a:blip r:embed="rId4"/>
          <a:srcRect/>
          <a:stretch>
            <a:fillRect/>
          </a:stretch>
        </p:blipFill>
        <p:spPr bwMode="auto">
          <a:xfrm>
            <a:off x="3786182" y="3000372"/>
            <a:ext cx="5214974" cy="3652593"/>
          </a:xfrm>
          <a:prstGeom prst="rect">
            <a:avLst/>
          </a:prstGeom>
          <a:noFill/>
          <a:ln w="9525">
            <a:noFill/>
            <a:miter lim="800000"/>
            <a:headEnd/>
            <a:tailEnd/>
          </a:ln>
          <a:effectLst/>
        </p:spPr>
      </p:pic>
      <p:sp>
        <p:nvSpPr>
          <p:cNvPr id="9" name="TextBox 8"/>
          <p:cNvSpPr txBox="1"/>
          <p:nvPr/>
        </p:nvSpPr>
        <p:spPr>
          <a:xfrm>
            <a:off x="571472" y="5000636"/>
            <a:ext cx="2714644" cy="1077218"/>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       易生利用其在商旅行业的丰富资源，进行有效整合，致力为各网站、用户打造一流的商旅平台。</a:t>
            </a:r>
            <a:endParaRPr lang="zh-CN" altLang="en-US" sz="1600" dirty="0">
              <a:latin typeface="微软雅黑" pitchFamily="34" charset="-122"/>
              <a:ea typeface="微软雅黑"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0" y="571480"/>
            <a:ext cx="5214942" cy="642942"/>
            <a:chOff x="0" y="571480"/>
            <a:chExt cx="5214942" cy="642942"/>
          </a:xfrm>
        </p:grpSpPr>
        <p:sp>
          <p:nvSpPr>
            <p:cNvPr id="5" name="矩形 4"/>
            <p:cNvSpPr/>
            <p:nvPr/>
          </p:nvSpPr>
          <p:spPr>
            <a:xfrm>
              <a:off x="857224" y="571480"/>
              <a:ext cx="3877985"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海航资源</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旅游</a:t>
              </a:r>
              <a:r>
                <a:rPr lang="en-US" altLang="zh-CN" sz="2800" b="1" dirty="0" smtClean="0">
                  <a:latin typeface="微软雅黑" pitchFamily="34" charset="-122"/>
                  <a:ea typeface="微软雅黑" pitchFamily="34" charset="-122"/>
                </a:rPr>
                <a:t>	</a:t>
              </a:r>
              <a:endParaRPr lang="zh-CN" altLang="en-US" sz="2800" b="1" dirty="0">
                <a:latin typeface="微软雅黑" pitchFamily="34" charset="-122"/>
                <a:ea typeface="微软雅黑" pitchFamily="34" charset="-122"/>
              </a:endParaRPr>
            </a:p>
          </p:txBody>
        </p:sp>
        <p:sp>
          <p:nvSpPr>
            <p:cNvPr id="6" name="矩形 5"/>
            <p:cNvSpPr/>
            <p:nvPr/>
          </p:nvSpPr>
          <p:spPr>
            <a:xfrm>
              <a:off x="0" y="1142984"/>
              <a:ext cx="521494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9154" name="Picture 2"/>
          <p:cNvPicPr>
            <a:picLocks noChangeAspect="1" noChangeArrowheads="1"/>
          </p:cNvPicPr>
          <p:nvPr/>
        </p:nvPicPr>
        <p:blipFill>
          <a:blip r:embed="rId3"/>
          <a:srcRect/>
          <a:stretch>
            <a:fillRect/>
          </a:stretch>
        </p:blipFill>
        <p:spPr bwMode="auto">
          <a:xfrm>
            <a:off x="0" y="1214422"/>
            <a:ext cx="5214942" cy="4000528"/>
          </a:xfrm>
          <a:prstGeom prst="rect">
            <a:avLst/>
          </a:prstGeom>
          <a:noFill/>
          <a:ln w="9525">
            <a:noFill/>
            <a:miter lim="800000"/>
            <a:headEnd/>
            <a:tailEnd/>
          </a:ln>
          <a:effectLst/>
        </p:spPr>
      </p:pic>
      <p:pic>
        <p:nvPicPr>
          <p:cNvPr id="49156" name="Picture 4"/>
          <p:cNvPicPr>
            <a:picLocks noChangeAspect="1" noChangeArrowheads="1"/>
          </p:cNvPicPr>
          <p:nvPr/>
        </p:nvPicPr>
        <p:blipFill>
          <a:blip r:embed="rId4"/>
          <a:srcRect/>
          <a:stretch>
            <a:fillRect/>
          </a:stretch>
        </p:blipFill>
        <p:spPr bwMode="auto">
          <a:xfrm>
            <a:off x="4000496" y="2214554"/>
            <a:ext cx="4643470" cy="3691370"/>
          </a:xfrm>
          <a:prstGeom prst="rect">
            <a:avLst/>
          </a:prstGeom>
          <a:noFill/>
          <a:ln w="9525">
            <a:noFill/>
            <a:miter lim="800000"/>
            <a:headEnd/>
            <a:tailEnd/>
          </a:ln>
          <a:effectLst/>
        </p:spPr>
      </p:pic>
      <p:sp>
        <p:nvSpPr>
          <p:cNvPr id="11" name="TextBox 10"/>
          <p:cNvSpPr txBox="1"/>
          <p:nvPr/>
        </p:nvSpPr>
        <p:spPr>
          <a:xfrm>
            <a:off x="214282" y="5357826"/>
            <a:ext cx="3786214" cy="1015663"/>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     凯撒旅游与香港康泰旅行社目前均由海航旅业控股运营，两家旅游行业内的航母拥有国内、国际上数千条旅游线路。经营范围暴扣入境旅游、国内旅游、出境旅游（许可证号：</a:t>
            </a:r>
            <a:r>
              <a:rPr lang="en-US" altLang="zh-CN" sz="1200" dirty="0" smtClean="0">
                <a:latin typeface="微软雅黑" pitchFamily="34" charset="-122"/>
                <a:ea typeface="微软雅黑" pitchFamily="34" charset="-122"/>
              </a:rPr>
              <a:t>L-ZY-GJ00085</a:t>
            </a:r>
            <a:r>
              <a:rPr lang="zh-CN" altLang="en-US" sz="1200" dirty="0" smtClean="0">
                <a:latin typeface="微软雅黑" pitchFamily="34" charset="-122"/>
                <a:ea typeface="微软雅黑" pitchFamily="34" charset="-122"/>
              </a:rPr>
              <a:t>）、会奖旅游、旅游电子商务等业务。</a:t>
            </a:r>
            <a:endParaRPr lang="zh-CN" altLang="en-US" sz="1200" dirty="0">
              <a:latin typeface="微软雅黑" pitchFamily="34" charset="-122"/>
              <a:ea typeface="微软雅黑"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0" y="1571612"/>
            <a:ext cx="4857752" cy="4042142"/>
          </a:xfrm>
          <a:prstGeom prst="rect">
            <a:avLst/>
          </a:prstGeom>
          <a:noFill/>
          <a:ln w="9525">
            <a:noFill/>
            <a:miter lim="800000"/>
            <a:headEnd/>
            <a:tailEnd/>
          </a:ln>
          <a:effectLst/>
        </p:spPr>
      </p:pic>
      <p:sp>
        <p:nvSpPr>
          <p:cNvPr id="6" name="矩形 5"/>
          <p:cNvSpPr/>
          <p:nvPr/>
        </p:nvSpPr>
        <p:spPr>
          <a:xfrm>
            <a:off x="4929190" y="1857364"/>
            <a:ext cx="4071966" cy="3785652"/>
          </a:xfrm>
          <a:prstGeom prst="rect">
            <a:avLst/>
          </a:prstGeom>
        </p:spPr>
        <p:txBody>
          <a:bodyPr wrap="square">
            <a:spAutoFit/>
          </a:bodyPr>
          <a:lstStyle/>
          <a:p>
            <a:r>
              <a:rPr lang="zh-CN" altLang="en-US" sz="1200" dirty="0" smtClean="0">
                <a:latin typeface="微软雅黑" pitchFamily="34" charset="-122"/>
                <a:ea typeface="微软雅黑" pitchFamily="34" charset="-122"/>
              </a:rPr>
              <a:t>      易食集团股份有限公司（简称“易食股份”</a:t>
            </a:r>
            <a:r>
              <a:rPr lang="en-US" altLang="zh-CN" sz="1200" dirty="0" smtClean="0">
                <a:latin typeface="微软雅黑" pitchFamily="34" charset="-122"/>
                <a:ea typeface="微软雅黑" pitchFamily="34" charset="-122"/>
              </a:rPr>
              <a:t>000796</a:t>
            </a:r>
            <a:r>
              <a:rPr lang="zh-CN" altLang="en-US" sz="1200" dirty="0" smtClean="0">
                <a:latin typeface="微软雅黑" pitchFamily="34" charset="-122"/>
                <a:ea typeface="微软雅黑" pitchFamily="34" charset="-122"/>
              </a:rPr>
              <a:t>）于</a:t>
            </a:r>
            <a:r>
              <a:rPr lang="en-US" altLang="zh-CN" sz="1200" dirty="0" smtClean="0">
                <a:latin typeface="微软雅黑" pitchFamily="34" charset="-122"/>
                <a:ea typeface="微软雅黑" pitchFamily="34" charset="-122"/>
              </a:rPr>
              <a:t>1997</a:t>
            </a:r>
            <a:r>
              <a:rPr lang="zh-CN" altLang="en-US" sz="1200" dirty="0" smtClean="0">
                <a:latin typeface="微软雅黑" pitchFamily="34" charset="-122"/>
                <a:ea typeface="微软雅黑" pitchFamily="34" charset="-122"/>
              </a:rPr>
              <a:t>年</a:t>
            </a:r>
            <a:r>
              <a:rPr lang="en-US" altLang="zh-CN" sz="1200" dirty="0" smtClean="0">
                <a:latin typeface="微软雅黑" pitchFamily="34" charset="-122"/>
                <a:ea typeface="微软雅黑" pitchFamily="34" charset="-122"/>
              </a:rPr>
              <a:t>7</a:t>
            </a:r>
            <a:r>
              <a:rPr lang="zh-CN" altLang="en-US" sz="1200" dirty="0" smtClean="0">
                <a:latin typeface="微软雅黑" pitchFamily="34" charset="-122"/>
                <a:ea typeface="微软雅黑" pitchFamily="34" charset="-122"/>
              </a:rPr>
              <a:t>月</a:t>
            </a:r>
            <a:r>
              <a:rPr lang="en-US" altLang="zh-CN" sz="1200" dirty="0" smtClean="0">
                <a:latin typeface="微软雅黑" pitchFamily="34" charset="-122"/>
                <a:ea typeface="微软雅黑" pitchFamily="34" charset="-122"/>
              </a:rPr>
              <a:t>3</a:t>
            </a:r>
            <a:r>
              <a:rPr lang="zh-CN" altLang="en-US" sz="1200" dirty="0" smtClean="0">
                <a:latin typeface="微软雅黑" pitchFamily="34" charset="-122"/>
                <a:ea typeface="微软雅黑" pitchFamily="34" charset="-122"/>
              </a:rPr>
              <a:t>日在深圳证券交易所主板上市，其前身为宝鸡（商场）集团有限公司。是国内首家以航空食品为主业的上市公司。截至</a:t>
            </a:r>
            <a:r>
              <a:rPr lang="en-US" altLang="zh-CN" sz="1200" dirty="0" smtClean="0">
                <a:latin typeface="微软雅黑" pitchFamily="34" charset="-122"/>
                <a:ea typeface="微软雅黑" pitchFamily="34" charset="-122"/>
              </a:rPr>
              <a:t>2010</a:t>
            </a:r>
            <a:r>
              <a:rPr lang="zh-CN" altLang="en-US" sz="1200" dirty="0" smtClean="0">
                <a:latin typeface="微软雅黑" pitchFamily="34" charset="-122"/>
                <a:ea typeface="微软雅黑" pitchFamily="34" charset="-122"/>
              </a:rPr>
              <a:t>年</a:t>
            </a:r>
            <a:r>
              <a:rPr lang="en-US" altLang="zh-CN" sz="1200" dirty="0" smtClean="0">
                <a:latin typeface="微软雅黑" pitchFamily="34" charset="-122"/>
                <a:ea typeface="微软雅黑" pitchFamily="34" charset="-122"/>
              </a:rPr>
              <a:t>12</a:t>
            </a:r>
            <a:r>
              <a:rPr lang="zh-CN" altLang="en-US" sz="1200" dirty="0" smtClean="0">
                <a:latin typeface="微软雅黑" pitchFamily="34" charset="-122"/>
                <a:ea typeface="微软雅黑" pitchFamily="34" charset="-122"/>
              </a:rPr>
              <a:t>月，公司市值</a:t>
            </a:r>
            <a:r>
              <a:rPr lang="en-US" altLang="zh-CN" sz="1200" dirty="0" smtClean="0">
                <a:latin typeface="微软雅黑" pitchFamily="34" charset="-122"/>
                <a:ea typeface="微软雅黑" pitchFamily="34" charset="-122"/>
              </a:rPr>
              <a:t>21</a:t>
            </a:r>
            <a:r>
              <a:rPr lang="zh-CN" altLang="en-US" sz="1200" dirty="0" smtClean="0">
                <a:latin typeface="微软雅黑" pitchFamily="34" charset="-122"/>
                <a:ea typeface="微软雅黑" pitchFamily="34" charset="-122"/>
              </a:rPr>
              <a:t>亿元，员工总数近</a:t>
            </a:r>
            <a:r>
              <a:rPr lang="en-US" altLang="zh-CN" sz="1200" dirty="0" smtClean="0">
                <a:latin typeface="微软雅黑" pitchFamily="34" charset="-122"/>
                <a:ea typeface="微软雅黑" pitchFamily="34" charset="-122"/>
              </a:rPr>
              <a:t>3000</a:t>
            </a:r>
            <a:r>
              <a:rPr lang="zh-CN" altLang="en-US" sz="1200" dirty="0" smtClean="0">
                <a:latin typeface="微软雅黑" pitchFamily="34" charset="-122"/>
                <a:ea typeface="微软雅黑" pitchFamily="34" charset="-122"/>
              </a:rPr>
              <a:t>人，拥有</a:t>
            </a:r>
            <a:r>
              <a:rPr lang="en-US" altLang="zh-CN" sz="1200" dirty="0" smtClean="0">
                <a:latin typeface="微软雅黑" pitchFamily="34" charset="-122"/>
                <a:ea typeface="微软雅黑" pitchFamily="34" charset="-122"/>
              </a:rPr>
              <a:t>7</a:t>
            </a:r>
            <a:r>
              <a:rPr lang="zh-CN" altLang="en-US" sz="1200" dirty="0" smtClean="0">
                <a:latin typeface="微软雅黑" pitchFamily="34" charset="-122"/>
                <a:ea typeface="微软雅黑" pitchFamily="34" charset="-122"/>
              </a:rPr>
              <a:t>家航空配餐公司，每年保障航空配餐约</a:t>
            </a:r>
            <a:r>
              <a:rPr lang="en-US" altLang="zh-CN" sz="1200" dirty="0" smtClean="0">
                <a:latin typeface="微软雅黑" pitchFamily="34" charset="-122"/>
                <a:ea typeface="微软雅黑" pitchFamily="34" charset="-122"/>
              </a:rPr>
              <a:t>1500</a:t>
            </a:r>
            <a:r>
              <a:rPr lang="zh-CN" altLang="en-US" sz="1200" dirty="0" smtClean="0">
                <a:latin typeface="微软雅黑" pitchFamily="34" charset="-122"/>
                <a:ea typeface="微软雅黑" pitchFamily="34" charset="-122"/>
              </a:rPr>
              <a:t>万份；拥有</a:t>
            </a:r>
            <a:r>
              <a:rPr lang="en-US" altLang="zh-CN" sz="1200" dirty="0" smtClean="0">
                <a:latin typeface="微软雅黑" pitchFamily="34" charset="-122"/>
                <a:ea typeface="微软雅黑" pitchFamily="34" charset="-122"/>
              </a:rPr>
              <a:t>12</a:t>
            </a:r>
            <a:r>
              <a:rPr lang="zh-CN" altLang="en-US" sz="1200" dirty="0" smtClean="0">
                <a:latin typeface="微软雅黑" pitchFamily="34" charset="-122"/>
                <a:ea typeface="微软雅黑" pitchFamily="34" charset="-122"/>
              </a:rPr>
              <a:t>条铁路餐饮保障线路，每年保障铁路餐饮约</a:t>
            </a:r>
            <a:r>
              <a:rPr lang="en-US" altLang="zh-CN" sz="1200" dirty="0" smtClean="0">
                <a:latin typeface="微软雅黑" pitchFamily="34" charset="-122"/>
                <a:ea typeface="微软雅黑" pitchFamily="34" charset="-122"/>
              </a:rPr>
              <a:t>8.5</a:t>
            </a:r>
            <a:r>
              <a:rPr lang="zh-CN" altLang="en-US" sz="1200" dirty="0" smtClean="0">
                <a:latin typeface="微软雅黑" pitchFamily="34" charset="-122"/>
                <a:ea typeface="微软雅黑" pitchFamily="34" charset="-122"/>
              </a:rPr>
              <a:t>万车次。</a:t>
            </a:r>
          </a:p>
          <a:p>
            <a:r>
              <a:rPr lang="zh-CN" altLang="en-US" sz="1200" dirty="0" smtClean="0">
                <a:latin typeface="微软雅黑" pitchFamily="34" charset="-122"/>
                <a:ea typeface="微软雅黑" pitchFamily="34" charset="-122"/>
              </a:rPr>
              <a:t>      易食股份恪守“品质、创新、高效”的经营之道，倡导“从空中延伸至地面的健康饮食新体验”，努力成为健康美食的倡导者和传播者，着力打造“美味、营养、安全”的绿色食品集团</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业务覆盖航空配餐、铁路餐饮、酒店和医药等领域。 </a:t>
            </a:r>
          </a:p>
          <a:p>
            <a:r>
              <a:rPr lang="zh-CN" altLang="en-US" sz="1200" dirty="0" smtClean="0">
                <a:latin typeface="微软雅黑" pitchFamily="34" charset="-122"/>
                <a:ea typeface="微软雅黑" pitchFamily="34" charset="-122"/>
              </a:rPr>
              <a:t>      易食股份所辖企业包括：北京新华空港航空食品有限公司、海南航空食品有限公司、三亚汉莎航空食品有限公司、甘肃海航汉莎航空食品有限公司、新疆海航汉莎航空食品有限公司、宜昌三峡机场航空食品有限公司、天津易食航空食品有限公司、易食纵横餐饮管理（北京）有限公司、北京新华空港航空食品有限公司武汉餐饮服务分公司、广州动车组餐饮有限公司、宝鸡国贸大酒店有限公司、宝商集团陕西辰济药业有限公司等。</a:t>
            </a:r>
            <a:endParaRPr lang="zh-CN" altLang="en-US" sz="1200" dirty="0">
              <a:latin typeface="微软雅黑" pitchFamily="34" charset="-122"/>
              <a:ea typeface="微软雅黑" pitchFamily="34" charset="-122"/>
            </a:endParaRPr>
          </a:p>
        </p:txBody>
      </p:sp>
      <p:grpSp>
        <p:nvGrpSpPr>
          <p:cNvPr id="7" name="组合 6"/>
          <p:cNvGrpSpPr/>
          <p:nvPr/>
        </p:nvGrpSpPr>
        <p:grpSpPr>
          <a:xfrm>
            <a:off x="0" y="571480"/>
            <a:ext cx="5938926" cy="642942"/>
            <a:chOff x="0" y="571480"/>
            <a:chExt cx="5938926" cy="642942"/>
          </a:xfrm>
        </p:grpSpPr>
        <p:sp>
          <p:nvSpPr>
            <p:cNvPr id="8" name="矩形 7"/>
            <p:cNvSpPr/>
            <p:nvPr/>
          </p:nvSpPr>
          <p:spPr>
            <a:xfrm>
              <a:off x="214282" y="571480"/>
              <a:ext cx="5724644"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海航资源</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易食股份、北京牵手</a:t>
              </a:r>
              <a:r>
                <a:rPr lang="en-US" altLang="zh-CN" sz="2800" b="1" dirty="0" smtClean="0">
                  <a:latin typeface="微软雅黑" pitchFamily="34" charset="-122"/>
                  <a:ea typeface="微软雅黑" pitchFamily="34" charset="-122"/>
                </a:rPr>
                <a:t>	</a:t>
              </a:r>
              <a:endParaRPr lang="zh-CN" altLang="en-US" sz="2800" b="1" dirty="0">
                <a:latin typeface="微软雅黑" pitchFamily="34" charset="-122"/>
                <a:ea typeface="微软雅黑" pitchFamily="34" charset="-122"/>
              </a:endParaRPr>
            </a:p>
          </p:txBody>
        </p:sp>
        <p:sp>
          <p:nvSpPr>
            <p:cNvPr id="9" name="矩形 8"/>
            <p:cNvSpPr/>
            <p:nvPr/>
          </p:nvSpPr>
          <p:spPr>
            <a:xfrm>
              <a:off x="0" y="1142984"/>
              <a:ext cx="521494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180" name="Picture 4"/>
          <p:cNvPicPr>
            <a:picLocks noChangeAspect="1" noChangeArrowheads="1"/>
          </p:cNvPicPr>
          <p:nvPr/>
        </p:nvPicPr>
        <p:blipFill>
          <a:blip r:embed="rId4"/>
          <a:srcRect/>
          <a:stretch>
            <a:fillRect/>
          </a:stretch>
        </p:blipFill>
        <p:spPr bwMode="auto">
          <a:xfrm>
            <a:off x="0" y="5572140"/>
            <a:ext cx="4857751" cy="1133476"/>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86" descr="cooltools-shape"/>
          <p:cNvPicPr>
            <a:picLocks noChangeAspect="1" noChangeArrowheads="1"/>
          </p:cNvPicPr>
          <p:nvPr/>
        </p:nvPicPr>
        <p:blipFill>
          <a:blip r:embed="rId3"/>
          <a:srcRect/>
          <a:stretch>
            <a:fillRect/>
          </a:stretch>
        </p:blipFill>
        <p:spPr bwMode="auto">
          <a:xfrm>
            <a:off x="0" y="2786058"/>
            <a:ext cx="9144000" cy="1214446"/>
          </a:xfrm>
          <a:prstGeom prst="rect">
            <a:avLst/>
          </a:prstGeom>
          <a:noFill/>
          <a:ln w="9525">
            <a:noFill/>
            <a:miter lim="800000"/>
            <a:headEnd/>
            <a:tailEnd/>
          </a:ln>
        </p:spPr>
      </p:pic>
      <p:pic>
        <p:nvPicPr>
          <p:cNvPr id="5" name="Picture 3" descr="Cover blank"/>
          <p:cNvPicPr>
            <a:picLocks noChangeAspect="1" noChangeArrowheads="1"/>
          </p:cNvPicPr>
          <p:nvPr/>
        </p:nvPicPr>
        <p:blipFill>
          <a:blip r:embed="rId4"/>
          <a:srcRect/>
          <a:stretch>
            <a:fillRect/>
          </a:stretch>
        </p:blipFill>
        <p:spPr bwMode="auto">
          <a:xfrm>
            <a:off x="-3175" y="-3175"/>
            <a:ext cx="1431903" cy="6767513"/>
          </a:xfrm>
          <a:prstGeom prst="rect">
            <a:avLst/>
          </a:prstGeom>
          <a:noFill/>
          <a:ln w="9525">
            <a:noFill/>
            <a:miter lim="800000"/>
            <a:headEnd/>
            <a:tailEnd/>
          </a:ln>
        </p:spPr>
      </p:pic>
      <p:sp>
        <p:nvSpPr>
          <p:cNvPr id="6" name="TextBox 5"/>
          <p:cNvSpPr txBox="1"/>
          <p:nvPr/>
        </p:nvSpPr>
        <p:spPr>
          <a:xfrm>
            <a:off x="3000364" y="3071810"/>
            <a:ext cx="3786214" cy="523220"/>
          </a:xfrm>
          <a:prstGeom prst="rect">
            <a:avLst/>
          </a:prstGeom>
          <a:noFill/>
        </p:spPr>
        <p:txBody>
          <a:bodyPr wrap="square" rtlCol="0">
            <a:spAutoFit/>
          </a:bodyPr>
          <a:lstStyle/>
          <a:p>
            <a:pPr>
              <a:buFont typeface="Wingdings" pitchFamily="2" charset="2"/>
              <a:buChar char="Ø"/>
            </a:pPr>
            <a:r>
              <a:rPr lang="zh-CN" altLang="en-US" sz="2800" dirty="0" smtClean="0">
                <a:solidFill>
                  <a:schemeClr val="accent6">
                    <a:lumMod val="75000"/>
                  </a:schemeClr>
                </a:solidFill>
                <a:latin typeface="微软雅黑" pitchFamily="34" charset="-122"/>
                <a:ea typeface="微软雅黑" pitchFamily="34" charset="-122"/>
              </a:rPr>
              <a:t>  其他产品简介（略）</a:t>
            </a:r>
            <a:endParaRPr lang="zh-CN" altLang="en-US" sz="2800" dirty="0">
              <a:solidFill>
                <a:schemeClr val="accent6">
                  <a:lumMod val="75000"/>
                </a:schemeClr>
              </a:solidFill>
              <a:latin typeface="微软雅黑" pitchFamily="34" charset="-122"/>
              <a:ea typeface="微软雅黑"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85720" y="571480"/>
            <a:ext cx="6014788"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渤海易生其他产品介绍</a:t>
            </a:r>
            <a:r>
              <a:rPr lang="en-US" altLang="zh-CN" sz="2800" b="1" dirty="0" smtClean="0">
                <a:latin typeface="微软雅黑" pitchFamily="34" charset="-122"/>
                <a:ea typeface="微软雅黑" pitchFamily="34" charset="-122"/>
              </a:rPr>
              <a:t>——POS</a:t>
            </a:r>
            <a:r>
              <a:rPr lang="zh-CN" altLang="en-US" sz="2800" b="1" dirty="0" smtClean="0">
                <a:latin typeface="微软雅黑" pitchFamily="34" charset="-122"/>
                <a:ea typeface="微软雅黑" pitchFamily="34" charset="-122"/>
              </a:rPr>
              <a:t>收单</a:t>
            </a:r>
            <a:endParaRPr lang="zh-CN" altLang="en-US" sz="2800" b="1" dirty="0">
              <a:latin typeface="微软雅黑" pitchFamily="34" charset="-122"/>
              <a:ea typeface="微软雅黑" pitchFamily="34" charset="-122"/>
            </a:endParaRPr>
          </a:p>
        </p:txBody>
      </p:sp>
      <p:sp>
        <p:nvSpPr>
          <p:cNvPr id="5" name="矩形 4"/>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57200" y="1600200"/>
            <a:ext cx="7848600" cy="4343400"/>
            <a:chOff x="457200" y="1600200"/>
            <a:chExt cx="7848600" cy="4343400"/>
          </a:xfrm>
        </p:grpSpPr>
        <p:pic>
          <p:nvPicPr>
            <p:cNvPr id="7" name="Picture 19" descr="1250580543"/>
            <p:cNvPicPr>
              <a:picLocks noChangeAspect="1" noChangeArrowheads="1"/>
            </p:cNvPicPr>
            <p:nvPr/>
          </p:nvPicPr>
          <p:blipFill>
            <a:blip r:embed="rId3"/>
            <a:srcRect/>
            <a:stretch>
              <a:fillRect/>
            </a:stretch>
          </p:blipFill>
          <p:spPr bwMode="auto">
            <a:xfrm>
              <a:off x="4419600" y="2667000"/>
              <a:ext cx="1066800" cy="762000"/>
            </a:xfrm>
            <a:prstGeom prst="rect">
              <a:avLst/>
            </a:prstGeom>
            <a:noFill/>
            <a:ln w="9525">
              <a:solidFill>
                <a:schemeClr val="bg2">
                  <a:lumMod val="75000"/>
                </a:schemeClr>
              </a:solidFill>
              <a:prstDash val="dash"/>
              <a:miter lim="800000"/>
              <a:headEnd/>
              <a:tailEnd/>
            </a:ln>
          </p:spPr>
        </p:pic>
        <p:pic>
          <p:nvPicPr>
            <p:cNvPr id="8" name="Picture 4" descr="C:\Documents and Settings\Administrator\Application Data\Tencent\Users\53556034\QQ\WinTemp\RichOle\@)V)3R7BW(155$U@R$0OPNF.jpg"/>
            <p:cNvPicPr>
              <a:picLocks noChangeAspect="1" noChangeArrowheads="1"/>
            </p:cNvPicPr>
            <p:nvPr/>
          </p:nvPicPr>
          <p:blipFill>
            <a:blip r:embed="rId4"/>
            <a:srcRect/>
            <a:stretch>
              <a:fillRect/>
            </a:stretch>
          </p:blipFill>
          <p:spPr bwMode="auto">
            <a:xfrm>
              <a:off x="2266950" y="1676400"/>
              <a:ext cx="1085850" cy="762000"/>
            </a:xfrm>
            <a:prstGeom prst="rect">
              <a:avLst/>
            </a:prstGeom>
            <a:noFill/>
            <a:ln>
              <a:solidFill>
                <a:schemeClr val="bg2">
                  <a:lumMod val="75000"/>
                </a:schemeClr>
              </a:solidFill>
            </a:ln>
            <a:effectLst>
              <a:outerShdw blurRad="44450" dist="27940" dir="5400000" algn="ctr">
                <a:srgbClr val="000000">
                  <a:alpha val="32000"/>
                </a:srgbClr>
              </a:outerShdw>
            </a:effectLst>
          </p:spPr>
        </p:pic>
        <p:pic>
          <p:nvPicPr>
            <p:cNvPr id="9" name="Picture 5" descr="C:\Documents and Settings\Administrator\Application Data\Tencent\Users\53556034\QQ\WinTemp\RichOle\W5ZBT4JQ9}]05AVCHVHA_(W.jpg"/>
            <p:cNvPicPr>
              <a:picLocks noChangeAspect="1" noChangeArrowheads="1"/>
            </p:cNvPicPr>
            <p:nvPr/>
          </p:nvPicPr>
          <p:blipFill>
            <a:blip r:embed="rId5"/>
            <a:srcRect/>
            <a:stretch>
              <a:fillRect/>
            </a:stretch>
          </p:blipFill>
          <p:spPr bwMode="auto">
            <a:xfrm>
              <a:off x="4419600" y="3657600"/>
              <a:ext cx="1066800" cy="762000"/>
            </a:xfrm>
            <a:prstGeom prst="rect">
              <a:avLst/>
            </a:prstGeom>
            <a:noFill/>
            <a:ln>
              <a:solidFill>
                <a:schemeClr val="bg2">
                  <a:lumMod val="75000"/>
                </a:schemeClr>
              </a:solidFill>
              <a:prstDash val="dash"/>
            </a:ln>
          </p:spPr>
        </p:pic>
        <p:pic>
          <p:nvPicPr>
            <p:cNvPr id="10" name="Picture 7" descr="C:\Documents and Settings\Administrator\Application Data\Tencent\Users\53556034\QQ\WinTemp\RichOle\O]WTXP@S95`D4LOD_K}XDXJ.jpg"/>
            <p:cNvPicPr>
              <a:picLocks noChangeAspect="1" noChangeArrowheads="1"/>
            </p:cNvPicPr>
            <p:nvPr/>
          </p:nvPicPr>
          <p:blipFill>
            <a:blip r:embed="rId6"/>
            <a:srcRect/>
            <a:stretch>
              <a:fillRect/>
            </a:stretch>
          </p:blipFill>
          <p:spPr bwMode="auto">
            <a:xfrm>
              <a:off x="6553200" y="3657600"/>
              <a:ext cx="1066800" cy="762000"/>
            </a:xfrm>
            <a:prstGeom prst="rect">
              <a:avLst/>
            </a:prstGeom>
            <a:noFill/>
            <a:ln>
              <a:solidFill>
                <a:schemeClr val="bg2">
                  <a:lumMod val="75000"/>
                </a:schemeClr>
              </a:solidFill>
            </a:ln>
          </p:spPr>
        </p:pic>
        <p:cxnSp>
          <p:nvCxnSpPr>
            <p:cNvPr id="11" name="直接箭头连接符 10"/>
            <p:cNvCxnSpPr/>
            <p:nvPr/>
          </p:nvCxnSpPr>
          <p:spPr>
            <a:xfrm>
              <a:off x="3352800" y="1979613"/>
              <a:ext cx="3400425" cy="1587"/>
            </a:xfrm>
            <a:prstGeom prst="straightConnector1">
              <a:avLst/>
            </a:prstGeom>
            <a:ln w="25400">
              <a:solidFill>
                <a:srgbClr val="0070C0"/>
              </a:solidFill>
              <a:tailEnd type="triangle" w="med" len="lg"/>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2" name="形状 28"/>
            <p:cNvCxnSpPr/>
            <p:nvPr/>
          </p:nvCxnSpPr>
          <p:spPr>
            <a:xfrm>
              <a:off x="2971800" y="2438400"/>
              <a:ext cx="1447800" cy="533400"/>
            </a:xfrm>
            <a:prstGeom prst="bentConnector3">
              <a:avLst>
                <a:gd name="adj1" fmla="val 0"/>
              </a:avLst>
            </a:prstGeom>
            <a:ln w="2540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2"/>
              <a:endCxn id="9" idx="0"/>
            </p:cNvCxnSpPr>
            <p:nvPr/>
          </p:nvCxnSpPr>
          <p:spPr>
            <a:xfrm rot="5400000">
              <a:off x="4838701" y="3543300"/>
              <a:ext cx="228600" cy="3175"/>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3"/>
              <a:endCxn id="10" idx="1"/>
            </p:cNvCxnSpPr>
            <p:nvPr/>
          </p:nvCxnSpPr>
          <p:spPr>
            <a:xfrm>
              <a:off x="5486400" y="4038600"/>
              <a:ext cx="1066800" cy="0"/>
            </a:xfrm>
            <a:prstGeom prst="straightConnector1">
              <a:avLst/>
            </a:prstGeom>
            <a:ln w="25400">
              <a:solidFill>
                <a:srgbClr val="0070C0"/>
              </a:solidFill>
              <a:tailEnd type="triangle" w="med" len="lg"/>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5" name="形状 14"/>
            <p:cNvCxnSpPr>
              <a:stCxn id="7" idx="3"/>
            </p:cNvCxnSpPr>
            <p:nvPr/>
          </p:nvCxnSpPr>
          <p:spPr>
            <a:xfrm flipV="1">
              <a:off x="5486400" y="2438400"/>
              <a:ext cx="1814513" cy="609600"/>
            </a:xfrm>
            <a:prstGeom prst="bentConnector2">
              <a:avLst/>
            </a:prstGeom>
            <a:ln w="2540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10800000">
              <a:off x="3352800" y="2208213"/>
              <a:ext cx="3400425" cy="1587"/>
            </a:xfrm>
            <a:prstGeom prst="straightConnector1">
              <a:avLst/>
            </a:prstGeom>
            <a:ln w="25400">
              <a:solidFill>
                <a:srgbClr val="0070C0"/>
              </a:solidFill>
              <a:tailEnd type="triangle" w="med" len="lg"/>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7" name="形状 28"/>
            <p:cNvCxnSpPr>
              <a:endCxn id="8" idx="2"/>
            </p:cNvCxnSpPr>
            <p:nvPr/>
          </p:nvCxnSpPr>
          <p:spPr>
            <a:xfrm rot="10800000">
              <a:off x="2809875" y="2438400"/>
              <a:ext cx="1609725" cy="762000"/>
            </a:xfrm>
            <a:prstGeom prst="bentConnector2">
              <a:avLst/>
            </a:prstGeom>
            <a:ln w="2540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TextBox 61"/>
            <p:cNvSpPr txBox="1">
              <a:spLocks noChangeArrowheads="1"/>
            </p:cNvSpPr>
            <p:nvPr/>
          </p:nvSpPr>
          <p:spPr bwMode="auto">
            <a:xfrm>
              <a:off x="4191000" y="1676400"/>
              <a:ext cx="1676400" cy="304800"/>
            </a:xfrm>
            <a:prstGeom prst="rect">
              <a:avLst/>
            </a:prstGeom>
            <a:noFill/>
            <a:ln w="9525">
              <a:noFill/>
              <a:miter lim="800000"/>
              <a:headEnd/>
              <a:tailEnd/>
            </a:ln>
          </p:spPr>
          <p:txBody>
            <a:bodyPr>
              <a:spAutoFit/>
            </a:bodyPr>
            <a:lstStyle/>
            <a:p>
              <a:pPr marL="342900" indent="-342900" algn="ctr">
                <a:buFont typeface="宋体" pitchFamily="2" charset="-122"/>
                <a:buAutoNum type="circleNumDbPlain"/>
              </a:pPr>
              <a:r>
                <a:rPr lang="zh-CN" altLang="en-US" sz="1400" b="1"/>
                <a:t>购买</a:t>
              </a:r>
            </a:p>
          </p:txBody>
        </p:sp>
        <p:sp>
          <p:nvSpPr>
            <p:cNvPr id="19" name="TextBox 62"/>
            <p:cNvSpPr txBox="1">
              <a:spLocks noChangeArrowheads="1"/>
            </p:cNvSpPr>
            <p:nvPr/>
          </p:nvSpPr>
          <p:spPr bwMode="auto">
            <a:xfrm>
              <a:off x="2590800" y="2663825"/>
              <a:ext cx="1676400" cy="307975"/>
            </a:xfrm>
            <a:prstGeom prst="rect">
              <a:avLst/>
            </a:prstGeom>
            <a:noFill/>
            <a:ln w="9525">
              <a:noFill/>
              <a:miter lim="800000"/>
              <a:headEnd/>
              <a:tailEnd/>
            </a:ln>
          </p:spPr>
          <p:txBody>
            <a:bodyPr>
              <a:spAutoFit/>
            </a:bodyPr>
            <a:lstStyle/>
            <a:p>
              <a:pPr marL="342900" indent="-342900" algn="ctr">
                <a:buFont typeface="宋体" pitchFamily="2" charset="-122"/>
                <a:buAutoNum type="circleNumDbPlain" startAt="2"/>
              </a:pPr>
              <a:r>
                <a:rPr lang="zh-CN" altLang="en-US" sz="1400" b="1"/>
                <a:t>刷卡</a:t>
              </a:r>
              <a:endParaRPr lang="en-US" altLang="zh-CN" sz="1400" b="1"/>
            </a:p>
          </p:txBody>
        </p:sp>
        <p:sp>
          <p:nvSpPr>
            <p:cNvPr id="20" name="TextBox 63"/>
            <p:cNvSpPr txBox="1">
              <a:spLocks noChangeArrowheads="1"/>
            </p:cNvSpPr>
            <p:nvPr/>
          </p:nvSpPr>
          <p:spPr bwMode="auto">
            <a:xfrm>
              <a:off x="5181600" y="3733800"/>
              <a:ext cx="1676400" cy="307975"/>
            </a:xfrm>
            <a:prstGeom prst="rect">
              <a:avLst/>
            </a:prstGeom>
            <a:noFill/>
            <a:ln w="9525">
              <a:noFill/>
              <a:miter lim="800000"/>
              <a:headEnd/>
              <a:tailEnd/>
            </a:ln>
          </p:spPr>
          <p:txBody>
            <a:bodyPr>
              <a:spAutoFit/>
            </a:bodyPr>
            <a:lstStyle/>
            <a:p>
              <a:pPr marL="342900" indent="-342900" algn="ctr">
                <a:buFont typeface="宋体" pitchFamily="2" charset="-122"/>
                <a:buAutoNum type="circleNumDbPlain" startAt="3"/>
              </a:pPr>
              <a:r>
                <a:rPr lang="zh-CN" altLang="en-US" sz="1400" b="1"/>
                <a:t>扣款</a:t>
              </a:r>
              <a:endParaRPr lang="en-US" altLang="zh-CN" sz="1400" b="1"/>
            </a:p>
          </p:txBody>
        </p:sp>
        <p:sp>
          <p:nvSpPr>
            <p:cNvPr id="21" name="TextBox 64"/>
            <p:cNvSpPr txBox="1">
              <a:spLocks noChangeArrowheads="1"/>
            </p:cNvSpPr>
            <p:nvPr/>
          </p:nvSpPr>
          <p:spPr bwMode="auto">
            <a:xfrm>
              <a:off x="2743200" y="3200400"/>
              <a:ext cx="1676400" cy="307975"/>
            </a:xfrm>
            <a:prstGeom prst="rect">
              <a:avLst/>
            </a:prstGeom>
            <a:noFill/>
            <a:ln w="9525">
              <a:noFill/>
              <a:miter lim="800000"/>
              <a:headEnd/>
              <a:tailEnd/>
            </a:ln>
          </p:spPr>
          <p:txBody>
            <a:bodyPr>
              <a:spAutoFit/>
            </a:bodyPr>
            <a:lstStyle/>
            <a:p>
              <a:pPr marL="342900" indent="-342900" algn="ctr">
                <a:buFont typeface="宋体" pitchFamily="2" charset="-122"/>
                <a:buAutoNum type="circleNumDbPlain" startAt="4"/>
              </a:pPr>
              <a:r>
                <a:rPr lang="zh-CN" altLang="en-US" sz="1400" b="1"/>
                <a:t>通知结果</a:t>
              </a:r>
              <a:endParaRPr lang="en-US" altLang="zh-CN" sz="1400" b="1"/>
            </a:p>
          </p:txBody>
        </p:sp>
        <p:sp>
          <p:nvSpPr>
            <p:cNvPr id="22" name="TextBox 65"/>
            <p:cNvSpPr txBox="1">
              <a:spLocks noChangeArrowheads="1"/>
            </p:cNvSpPr>
            <p:nvPr/>
          </p:nvSpPr>
          <p:spPr bwMode="auto">
            <a:xfrm>
              <a:off x="5486400" y="3048000"/>
              <a:ext cx="1676400" cy="307975"/>
            </a:xfrm>
            <a:prstGeom prst="rect">
              <a:avLst/>
            </a:prstGeom>
            <a:noFill/>
            <a:ln w="9525">
              <a:noFill/>
              <a:miter lim="800000"/>
              <a:headEnd/>
              <a:tailEnd/>
            </a:ln>
          </p:spPr>
          <p:txBody>
            <a:bodyPr>
              <a:spAutoFit/>
            </a:bodyPr>
            <a:lstStyle/>
            <a:p>
              <a:pPr marL="342900" indent="-342900" algn="ctr">
                <a:buFont typeface="宋体" pitchFamily="2" charset="-122"/>
                <a:buAutoNum type="circleNumDbPlain" startAt="4"/>
              </a:pPr>
              <a:r>
                <a:rPr lang="zh-CN" altLang="en-US" sz="1400" b="1"/>
                <a:t>通知结果</a:t>
              </a:r>
              <a:endParaRPr lang="en-US" altLang="zh-CN" sz="1400" b="1"/>
            </a:p>
          </p:txBody>
        </p:sp>
        <p:sp>
          <p:nvSpPr>
            <p:cNvPr id="23" name="TextBox 66"/>
            <p:cNvSpPr txBox="1">
              <a:spLocks noChangeArrowheads="1"/>
            </p:cNvSpPr>
            <p:nvPr/>
          </p:nvSpPr>
          <p:spPr bwMode="auto">
            <a:xfrm>
              <a:off x="4191000" y="2209800"/>
              <a:ext cx="1676400" cy="307975"/>
            </a:xfrm>
            <a:prstGeom prst="rect">
              <a:avLst/>
            </a:prstGeom>
            <a:noFill/>
            <a:ln w="9525">
              <a:noFill/>
              <a:miter lim="800000"/>
              <a:headEnd/>
              <a:tailEnd/>
            </a:ln>
          </p:spPr>
          <p:txBody>
            <a:bodyPr>
              <a:spAutoFit/>
            </a:bodyPr>
            <a:lstStyle/>
            <a:p>
              <a:pPr marL="342900" indent="-342900" algn="ctr">
                <a:buFont typeface="宋体" pitchFamily="2" charset="-122"/>
                <a:buAutoNum type="circleNumDbPlain" startAt="5"/>
              </a:pPr>
              <a:r>
                <a:rPr lang="zh-CN" altLang="en-US" sz="1400" b="1"/>
                <a:t>打印订单</a:t>
              </a:r>
              <a:endParaRPr lang="en-US" altLang="zh-CN" sz="1400" b="1"/>
            </a:p>
          </p:txBody>
        </p:sp>
        <p:pic>
          <p:nvPicPr>
            <p:cNvPr id="24" name="Picture 8" descr="C:\Documents and Settings\Administrator\Application Data\Tencent\Users\53556034\QQ\WinTemp\RichOle\U]F7ZFM32[NC1J80$QR)(KX.jpg"/>
            <p:cNvPicPr>
              <a:picLocks noChangeAspect="1" noChangeArrowheads="1"/>
            </p:cNvPicPr>
            <p:nvPr/>
          </p:nvPicPr>
          <p:blipFill>
            <a:blip r:embed="rId7"/>
            <a:srcRect/>
            <a:stretch>
              <a:fillRect/>
            </a:stretch>
          </p:blipFill>
          <p:spPr bwMode="auto">
            <a:xfrm>
              <a:off x="2305050" y="4976813"/>
              <a:ext cx="1504950" cy="966787"/>
            </a:xfrm>
            <a:prstGeom prst="rect">
              <a:avLst/>
            </a:prstGeom>
            <a:noFill/>
            <a:ln>
              <a:solidFill>
                <a:schemeClr val="bg2">
                  <a:lumMod val="75000"/>
                </a:schemeClr>
              </a:solidFill>
            </a:ln>
          </p:spPr>
        </p:pic>
        <p:pic>
          <p:nvPicPr>
            <p:cNvPr id="25" name="Picture 9" descr="C:\Documents and Settings\Administrator\Application Data\Tencent\Users\53556034\QQ\WinTemp\RichOle\4@Y@}3U_8Z9X8D8ADLO@K2D.jpg"/>
            <p:cNvPicPr>
              <a:picLocks noChangeAspect="1" noChangeArrowheads="1"/>
            </p:cNvPicPr>
            <p:nvPr/>
          </p:nvPicPr>
          <p:blipFill>
            <a:blip r:embed="rId8"/>
            <a:srcRect/>
            <a:stretch>
              <a:fillRect/>
            </a:stretch>
          </p:blipFill>
          <p:spPr bwMode="auto">
            <a:xfrm>
              <a:off x="6781800" y="4986338"/>
              <a:ext cx="1524000" cy="914400"/>
            </a:xfrm>
            <a:prstGeom prst="rect">
              <a:avLst/>
            </a:prstGeom>
            <a:noFill/>
            <a:ln>
              <a:solidFill>
                <a:schemeClr val="bg2">
                  <a:lumMod val="75000"/>
                </a:schemeClr>
              </a:solidFill>
            </a:ln>
          </p:spPr>
        </p:pic>
        <p:pic>
          <p:nvPicPr>
            <p:cNvPr id="26" name="Picture 10" descr="C:\Documents and Settings\Administrator\Application Data\Tencent\Users\53556034\QQ\WinTemp\RichOle\VS~H%B%L_IK~_7MV_11NQ2D.jpg"/>
            <p:cNvPicPr>
              <a:picLocks noChangeAspect="1" noChangeArrowheads="1"/>
            </p:cNvPicPr>
            <p:nvPr/>
          </p:nvPicPr>
          <p:blipFill>
            <a:blip r:embed="rId9"/>
            <a:srcRect/>
            <a:stretch>
              <a:fillRect/>
            </a:stretch>
          </p:blipFill>
          <p:spPr bwMode="auto">
            <a:xfrm>
              <a:off x="4572000" y="4986338"/>
              <a:ext cx="1524000" cy="933450"/>
            </a:xfrm>
            <a:prstGeom prst="rect">
              <a:avLst/>
            </a:prstGeom>
            <a:noFill/>
            <a:ln>
              <a:solidFill>
                <a:schemeClr val="bg2">
                  <a:lumMod val="75000"/>
                </a:schemeClr>
              </a:solidFill>
            </a:ln>
          </p:spPr>
        </p:pic>
        <p:cxnSp>
          <p:nvCxnSpPr>
            <p:cNvPr id="27" name="直接箭头连接符 26"/>
            <p:cNvCxnSpPr>
              <a:stCxn id="24" idx="3"/>
              <a:endCxn id="26" idx="1"/>
            </p:cNvCxnSpPr>
            <p:nvPr/>
          </p:nvCxnSpPr>
          <p:spPr>
            <a:xfrm flipV="1">
              <a:off x="3810000" y="5453063"/>
              <a:ext cx="762000" cy="7937"/>
            </a:xfrm>
            <a:prstGeom prst="straightConnector1">
              <a:avLst/>
            </a:prstGeom>
            <a:ln w="25400">
              <a:solidFill>
                <a:srgbClr val="0070C0"/>
              </a:solidFill>
              <a:tailEnd type="triangle" w="med" len="lg"/>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6" idx="3"/>
              <a:endCxn id="25" idx="1"/>
            </p:cNvCxnSpPr>
            <p:nvPr/>
          </p:nvCxnSpPr>
          <p:spPr>
            <a:xfrm flipV="1">
              <a:off x="6096000" y="5443538"/>
              <a:ext cx="685800" cy="9525"/>
            </a:xfrm>
            <a:prstGeom prst="straightConnector1">
              <a:avLst/>
            </a:prstGeom>
            <a:ln w="25400">
              <a:solidFill>
                <a:srgbClr val="0070C0"/>
              </a:solidFill>
              <a:tailEnd type="triangle" w="med" len="lg"/>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457200" y="4646613"/>
              <a:ext cx="7848600" cy="1587"/>
            </a:xfrm>
            <a:prstGeom prst="straightConnector1">
              <a:avLst/>
            </a:prstGeom>
            <a:ln w="31750">
              <a:solidFill>
                <a:schemeClr val="bg2">
                  <a:lumMod val="75000"/>
                </a:schemeClr>
              </a:solidFill>
              <a:prstDash val="sysDash"/>
              <a:tailEnd type="none" w="med" len="lg"/>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30" name="流程图: 顺序访问存储器 29"/>
            <p:cNvSpPr/>
            <p:nvPr/>
          </p:nvSpPr>
          <p:spPr>
            <a:xfrm>
              <a:off x="533400" y="3657600"/>
              <a:ext cx="1219200" cy="609600"/>
            </a:xfrm>
            <a:prstGeom prst="flowChartMagneticTape">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chemeClr val="tx1"/>
                  </a:solidFill>
                </a:rPr>
                <a:t>信息流</a:t>
              </a:r>
            </a:p>
          </p:txBody>
        </p:sp>
        <p:sp>
          <p:nvSpPr>
            <p:cNvPr id="31" name="流程图: 顺序访问存储器 30"/>
            <p:cNvSpPr/>
            <p:nvPr/>
          </p:nvSpPr>
          <p:spPr>
            <a:xfrm>
              <a:off x="533400" y="5181600"/>
              <a:ext cx="1219200" cy="609600"/>
            </a:xfrm>
            <a:prstGeom prst="flowChartMagneticTape">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chemeClr val="tx1"/>
                  </a:solidFill>
                </a:rPr>
                <a:t>现金流</a:t>
              </a:r>
            </a:p>
          </p:txBody>
        </p:sp>
        <p:pic>
          <p:nvPicPr>
            <p:cNvPr id="32" name="Picture 61" descr="D:\图片\逼真物品图标\阴影版（锐普论坛）\锐普论坛逼真物品套装图标 (315).png"/>
            <p:cNvPicPr>
              <a:picLocks noChangeAspect="1" noChangeArrowheads="1"/>
            </p:cNvPicPr>
            <p:nvPr/>
          </p:nvPicPr>
          <p:blipFill>
            <a:blip r:embed="rId10"/>
            <a:srcRect/>
            <a:stretch>
              <a:fillRect/>
            </a:stretch>
          </p:blipFill>
          <p:spPr bwMode="auto">
            <a:xfrm>
              <a:off x="6938963" y="1600200"/>
              <a:ext cx="642937" cy="642938"/>
            </a:xfrm>
            <a:prstGeom prst="rect">
              <a:avLst/>
            </a:prstGeom>
            <a:noFill/>
            <a:ln w="9525">
              <a:noFill/>
              <a:miter lim="800000"/>
              <a:headEnd/>
              <a:tailEnd/>
            </a:ln>
          </p:spPr>
        </p:pic>
        <p:sp>
          <p:nvSpPr>
            <p:cNvPr id="33" name="TextBox 83"/>
            <p:cNvSpPr txBox="1">
              <a:spLocks noChangeArrowheads="1"/>
            </p:cNvSpPr>
            <p:nvPr/>
          </p:nvSpPr>
          <p:spPr bwMode="auto">
            <a:xfrm>
              <a:off x="6242050" y="2195513"/>
              <a:ext cx="1911350" cy="274637"/>
            </a:xfrm>
            <a:prstGeom prst="rect">
              <a:avLst/>
            </a:prstGeom>
            <a:noFill/>
            <a:ln w="9525">
              <a:noFill/>
              <a:miter lim="800000"/>
              <a:headEnd/>
              <a:tailEnd/>
            </a:ln>
          </p:spPr>
          <p:txBody>
            <a:bodyPr>
              <a:spAutoFit/>
            </a:bodyPr>
            <a:lstStyle/>
            <a:p>
              <a:pPr algn="ctr">
                <a:spcBef>
                  <a:spcPts val="500"/>
                </a:spcBef>
              </a:pPr>
              <a:r>
                <a:rPr lang="zh-CN" altLang="en-US" sz="1200" b="1">
                  <a:latin typeface="微软雅黑" pitchFamily="34" charset="-122"/>
                </a:rPr>
                <a:t>企业客户</a:t>
              </a:r>
              <a:endParaRPr lang="en-US" altLang="zh-CN" sz="1200" b="1">
                <a:latin typeface="微软雅黑" pitchFamily="34"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AutoShape 3"/>
          <p:cNvSpPr>
            <a:spLocks noChangeArrowheads="1"/>
          </p:cNvSpPr>
          <p:nvPr/>
        </p:nvSpPr>
        <p:spPr bwMode="auto">
          <a:xfrm>
            <a:off x="785786" y="1500174"/>
            <a:ext cx="4498975" cy="468313"/>
          </a:xfrm>
          <a:prstGeom prst="roundRect">
            <a:avLst>
              <a:gd name="adj" fmla="val 6667"/>
            </a:avLst>
          </a:prstGeom>
          <a:solidFill>
            <a:srgbClr val="3C8C93"/>
          </a:solidFill>
          <a:ln w="9525" algn="ctr">
            <a:noFill/>
            <a:round/>
            <a:headEnd/>
            <a:tailEnd/>
          </a:ln>
          <a:effectLst>
            <a:outerShdw blurRad="152400" dist="152400" dir="8400000" algn="ctr">
              <a:srgbClr val="000000">
                <a:alpha val="30000"/>
              </a:srgbClr>
            </a:outerShdw>
          </a:effectLst>
          <a:scene3d>
            <a:camera prst="orthographicFront">
              <a:rot lat="0" lon="0" rev="0"/>
            </a:camera>
            <a:lightRig rig="contrasting" dir="t"/>
          </a:scene3d>
          <a:sp3d prstMaterial="matte">
            <a:bevelT w="88900" h="88900"/>
          </a:sp3d>
        </p:spPr>
        <p:txBody>
          <a:bodyPr anchor="ctr"/>
          <a:lstStyle/>
          <a:p>
            <a:pPr algn="ctr">
              <a:spcBef>
                <a:spcPct val="50000"/>
              </a:spcBef>
              <a:defRPr/>
            </a:pPr>
            <a:endParaRPr lang="zh-CN" altLang="zh-CN" sz="1600">
              <a:solidFill>
                <a:schemeClr val="bg1"/>
              </a:solidFill>
              <a:latin typeface="微软雅黑" pitchFamily="34" charset="-122"/>
              <a:ea typeface="微软雅黑" pitchFamily="34" charset="-122"/>
            </a:endParaRPr>
          </a:p>
        </p:txBody>
      </p:sp>
      <p:sp>
        <p:nvSpPr>
          <p:cNvPr id="10245" name="TextBox 27"/>
          <p:cNvSpPr txBox="1">
            <a:spLocks noChangeArrowheads="1"/>
          </p:cNvSpPr>
          <p:nvPr/>
        </p:nvSpPr>
        <p:spPr bwMode="auto">
          <a:xfrm>
            <a:off x="928662" y="1571612"/>
            <a:ext cx="4108450" cy="369887"/>
          </a:xfrm>
          <a:prstGeom prst="rect">
            <a:avLst/>
          </a:prstGeom>
          <a:noFill/>
          <a:ln w="9525">
            <a:noFill/>
            <a:miter lim="800000"/>
            <a:headEnd/>
            <a:tailEnd/>
          </a:ln>
        </p:spPr>
        <p:txBody>
          <a:bodyPr wrap="none">
            <a:spAutoFit/>
          </a:bodyPr>
          <a:lstStyle/>
          <a:p>
            <a:r>
              <a:rPr lang="zh-CN" altLang="en-US" dirty="0">
                <a:solidFill>
                  <a:schemeClr val="bg1"/>
                </a:solidFill>
                <a:latin typeface="微软雅黑" pitchFamily="34" charset="-122"/>
                <a:ea typeface="微软雅黑" pitchFamily="34" charset="-122"/>
              </a:rPr>
              <a:t>总公司与分子公司资金出现截留或拖欠</a:t>
            </a:r>
          </a:p>
        </p:txBody>
      </p:sp>
      <p:pic>
        <p:nvPicPr>
          <p:cNvPr id="10247" name="Picture 2" descr="C:\Documents and Settings\Administrator\桌面\未命名1.jpg"/>
          <p:cNvPicPr>
            <a:picLocks noChangeAspect="1" noChangeArrowheads="1"/>
          </p:cNvPicPr>
          <p:nvPr/>
        </p:nvPicPr>
        <p:blipFill>
          <a:blip r:embed="rId3"/>
          <a:srcRect/>
          <a:stretch>
            <a:fillRect/>
          </a:stretch>
        </p:blipFill>
        <p:spPr bwMode="auto">
          <a:xfrm>
            <a:off x="1000125" y="2643188"/>
            <a:ext cx="6143625" cy="3155950"/>
          </a:xfrm>
          <a:prstGeom prst="rect">
            <a:avLst/>
          </a:prstGeom>
          <a:noFill/>
          <a:ln w="9525">
            <a:noFill/>
            <a:miter lim="800000"/>
            <a:headEnd/>
            <a:tailEnd/>
          </a:ln>
        </p:spPr>
      </p:pic>
      <p:sp>
        <p:nvSpPr>
          <p:cNvPr id="11" name="矩形 10"/>
          <p:cNvSpPr/>
          <p:nvPr/>
        </p:nvSpPr>
        <p:spPr>
          <a:xfrm>
            <a:off x="500034" y="571480"/>
            <a:ext cx="5987537"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渤海易生其他产品介绍</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资金归集</a:t>
            </a:r>
            <a:endParaRPr lang="zh-CN" altLang="en-US" sz="2800" b="1" dirty="0">
              <a:latin typeface="微软雅黑" pitchFamily="34" charset="-122"/>
              <a:ea typeface="微软雅黑" pitchFamily="34" charset="-122"/>
            </a:endParaRPr>
          </a:p>
        </p:txBody>
      </p:sp>
      <p:sp>
        <p:nvSpPr>
          <p:cNvPr id="12" name="矩形 11"/>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642910" y="1285860"/>
            <a:ext cx="4357688" cy="1016000"/>
          </a:xfrm>
          <a:prstGeom prst="rect">
            <a:avLst/>
          </a:prstGeom>
          <a:noFill/>
          <a:ln w="9525">
            <a:noFill/>
            <a:miter lim="800000"/>
            <a:headEnd/>
            <a:tailEnd/>
          </a:ln>
        </p:spPr>
        <p:txBody>
          <a:bodyPr>
            <a:spAutoFit/>
          </a:bodyPr>
          <a:lstStyle/>
          <a:p>
            <a:endParaRPr lang="en-US" altLang="zh-CN" dirty="0">
              <a:latin typeface="微软雅黑" pitchFamily="34" charset="-122"/>
              <a:ea typeface="微软雅黑" pitchFamily="34" charset="-122"/>
            </a:endParaRPr>
          </a:p>
          <a:p>
            <a:r>
              <a:rPr lang="zh-CN" altLang="en-US" sz="2400" dirty="0">
                <a:latin typeface="微软雅黑" pitchFamily="34" charset="-122"/>
                <a:ea typeface="微软雅黑" pitchFamily="34" charset="-122"/>
              </a:rPr>
              <a:t>归集关系配置灵活</a:t>
            </a:r>
            <a:endParaRPr lang="en-US" altLang="zh-CN" sz="2400"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p:txBody>
      </p:sp>
      <p:sp>
        <p:nvSpPr>
          <p:cNvPr id="11268" name="TextBox 6"/>
          <p:cNvSpPr txBox="1">
            <a:spLocks noChangeArrowheads="1"/>
          </p:cNvSpPr>
          <p:nvPr/>
        </p:nvSpPr>
        <p:spPr bwMode="auto">
          <a:xfrm>
            <a:off x="3214678" y="1785926"/>
            <a:ext cx="2357437" cy="923330"/>
          </a:xfrm>
          <a:prstGeom prst="rect">
            <a:avLst/>
          </a:prstGeom>
          <a:noFill/>
          <a:ln w="9525">
            <a:noFill/>
            <a:miter lim="800000"/>
            <a:headEnd/>
            <a:tailEnd/>
          </a:ln>
        </p:spPr>
        <p:txBody>
          <a:bodyPr wrap="square">
            <a:spAutoFit/>
          </a:bodyPr>
          <a:lstStyle/>
          <a:p>
            <a:pPr>
              <a:buFont typeface="Arial" charset="0"/>
              <a:buChar char="•"/>
            </a:pPr>
            <a:r>
              <a:rPr lang="zh-CN" altLang="en-US"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逐层归集</a:t>
            </a:r>
            <a:endParaRPr lang="en-US" altLang="zh-CN" dirty="0">
              <a:latin typeface="微软雅黑" pitchFamily="34" charset="-122"/>
              <a:ea typeface="微软雅黑" pitchFamily="34" charset="-122"/>
            </a:endParaRPr>
          </a:p>
          <a:p>
            <a:pPr>
              <a:buFont typeface="Arial" charset="0"/>
              <a:buChar char="•"/>
            </a:pPr>
            <a:r>
              <a:rPr lang="zh-CN" altLang="en-US" dirty="0">
                <a:latin typeface="微软雅黑" pitchFamily="34" charset="-122"/>
                <a:ea typeface="微软雅黑" pitchFamily="34" charset="-122"/>
              </a:rPr>
              <a:t> 直接归集到总部</a:t>
            </a:r>
            <a:endParaRPr lang="en-US" altLang="zh-CN" dirty="0">
              <a:latin typeface="微软雅黑" pitchFamily="34" charset="-122"/>
              <a:ea typeface="微软雅黑" pitchFamily="34" charset="-122"/>
            </a:endParaRPr>
          </a:p>
          <a:p>
            <a:pPr>
              <a:buFont typeface="Arial" charset="0"/>
              <a:buChar char="•"/>
            </a:pPr>
            <a:r>
              <a:rPr lang="zh-CN" altLang="en-US" dirty="0">
                <a:latin typeface="微软雅黑" pitchFamily="34" charset="-122"/>
                <a:ea typeface="微软雅黑" pitchFamily="34" charset="-122"/>
              </a:rPr>
              <a:t> 总部分发资金</a:t>
            </a:r>
          </a:p>
        </p:txBody>
      </p:sp>
      <p:pic>
        <p:nvPicPr>
          <p:cNvPr id="11269" name="Picture 2" descr="C:\Documents and Settings\Administrator\桌面\未命名2.jpg"/>
          <p:cNvPicPr>
            <a:picLocks noChangeAspect="1" noChangeArrowheads="1"/>
          </p:cNvPicPr>
          <p:nvPr/>
        </p:nvPicPr>
        <p:blipFill>
          <a:blip r:embed="rId3"/>
          <a:srcRect/>
          <a:stretch>
            <a:fillRect/>
          </a:stretch>
        </p:blipFill>
        <p:spPr bwMode="auto">
          <a:xfrm>
            <a:off x="1071563" y="2860675"/>
            <a:ext cx="6572250" cy="2997200"/>
          </a:xfrm>
          <a:prstGeom prst="rect">
            <a:avLst/>
          </a:prstGeom>
          <a:noFill/>
          <a:ln w="9525">
            <a:noFill/>
            <a:miter lim="800000"/>
            <a:headEnd/>
            <a:tailEnd/>
          </a:ln>
        </p:spPr>
      </p:pic>
      <p:sp>
        <p:nvSpPr>
          <p:cNvPr id="11270" name="TextBox 7"/>
          <p:cNvSpPr txBox="1">
            <a:spLocks noChangeArrowheads="1"/>
          </p:cNvSpPr>
          <p:nvPr/>
        </p:nvSpPr>
        <p:spPr bwMode="auto">
          <a:xfrm>
            <a:off x="2857500" y="3500438"/>
            <a:ext cx="1571625" cy="461962"/>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两种归集方式：</a:t>
            </a:r>
            <a:endParaRPr lang="en-US" altLang="zh-CN" sz="1200">
              <a:latin typeface="微软雅黑" pitchFamily="34" charset="-122"/>
              <a:ea typeface="微软雅黑" pitchFamily="34" charset="-122"/>
            </a:endParaRPr>
          </a:p>
          <a:p>
            <a:r>
              <a:rPr lang="zh-CN" altLang="en-US" sz="1200">
                <a:latin typeface="微软雅黑" pitchFamily="34" charset="-122"/>
                <a:ea typeface="微软雅黑" pitchFamily="34" charset="-122"/>
              </a:rPr>
              <a:t>代扣归集、线下汇款</a:t>
            </a:r>
            <a:endParaRPr lang="en-US" altLang="zh-CN" sz="1200">
              <a:latin typeface="微软雅黑" pitchFamily="34" charset="-122"/>
              <a:ea typeface="微软雅黑" pitchFamily="34" charset="-122"/>
            </a:endParaRPr>
          </a:p>
        </p:txBody>
      </p:sp>
      <p:sp>
        <p:nvSpPr>
          <p:cNvPr id="11" name="矩形 10"/>
          <p:cNvSpPr/>
          <p:nvPr/>
        </p:nvSpPr>
        <p:spPr>
          <a:xfrm>
            <a:off x="500034" y="571480"/>
            <a:ext cx="5987537"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渤海易生其他产品介绍</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资金归集</a:t>
            </a:r>
            <a:endParaRPr lang="zh-CN" altLang="en-US" sz="2800" b="1" dirty="0">
              <a:latin typeface="微软雅黑" pitchFamily="34" charset="-122"/>
              <a:ea typeface="微软雅黑" pitchFamily="34" charset="-122"/>
            </a:endParaRPr>
          </a:p>
        </p:txBody>
      </p:sp>
      <p:sp>
        <p:nvSpPr>
          <p:cNvPr id="12" name="矩形 11"/>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9" name="Picture 2"/>
          <p:cNvPicPr>
            <a:picLocks noChangeAspect="1" noChangeArrowheads="1"/>
          </p:cNvPicPr>
          <p:nvPr/>
        </p:nvPicPr>
        <p:blipFill>
          <a:blip r:embed="rId4"/>
          <a:srcRect/>
          <a:stretch>
            <a:fillRect/>
          </a:stretch>
        </p:blipFill>
        <p:spPr bwMode="auto">
          <a:xfrm>
            <a:off x="0" y="0"/>
            <a:ext cx="9144000" cy="66724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643042" y="571480"/>
            <a:ext cx="2339102"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渤海易生资质</a:t>
            </a:r>
            <a:endParaRPr lang="zh-CN" altLang="en-US" sz="2800" b="1" dirty="0">
              <a:latin typeface="微软雅黑" pitchFamily="34" charset="-122"/>
              <a:ea typeface="微软雅黑" pitchFamily="34" charset="-122"/>
            </a:endParaRPr>
          </a:p>
        </p:txBody>
      </p:sp>
      <p:sp>
        <p:nvSpPr>
          <p:cNvPr id="5" name="矩形 4"/>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57158" y="1285860"/>
            <a:ext cx="8458200" cy="4829608"/>
            <a:chOff x="0" y="1295400"/>
            <a:chExt cx="8458200" cy="4829608"/>
          </a:xfrm>
        </p:grpSpPr>
        <p:grpSp>
          <p:nvGrpSpPr>
            <p:cNvPr id="7" name="组合 20"/>
            <p:cNvGrpSpPr>
              <a:grpSpLocks/>
            </p:cNvGrpSpPr>
            <p:nvPr/>
          </p:nvGrpSpPr>
          <p:grpSpPr bwMode="auto">
            <a:xfrm>
              <a:off x="2428859" y="1857362"/>
              <a:ext cx="6029343" cy="3795724"/>
              <a:chOff x="1447800" y="1482725"/>
              <a:chExt cx="6248404" cy="3823474"/>
            </a:xfrm>
          </p:grpSpPr>
          <p:pic>
            <p:nvPicPr>
              <p:cNvPr id="11" name="图片 21" descr="白底LOGO.jpg"/>
              <p:cNvPicPr>
                <a:picLocks noChangeAspect="1"/>
              </p:cNvPicPr>
              <p:nvPr/>
            </p:nvPicPr>
            <p:blipFill>
              <a:blip r:embed="rId3"/>
              <a:srcRect l="4240" r="2473"/>
              <a:stretch>
                <a:fillRect/>
              </a:stretch>
            </p:blipFill>
            <p:spPr bwMode="auto">
              <a:xfrm>
                <a:off x="3733800" y="2295433"/>
                <a:ext cx="2057400" cy="724766"/>
              </a:xfrm>
              <a:prstGeom prst="rect">
                <a:avLst/>
              </a:prstGeom>
              <a:noFill/>
              <a:ln w="9525">
                <a:noFill/>
                <a:miter lim="800000"/>
                <a:headEnd/>
                <a:tailEnd/>
              </a:ln>
            </p:spPr>
          </p:pic>
          <p:grpSp>
            <p:nvGrpSpPr>
              <p:cNvPr id="12" name="组合 35"/>
              <p:cNvGrpSpPr>
                <a:grpSpLocks/>
              </p:cNvGrpSpPr>
              <p:nvPr/>
            </p:nvGrpSpPr>
            <p:grpSpPr bwMode="auto">
              <a:xfrm>
                <a:off x="2286000" y="1600200"/>
                <a:ext cx="1066800" cy="886599"/>
                <a:chOff x="1981200" y="1905000"/>
                <a:chExt cx="1066800" cy="886599"/>
              </a:xfrm>
            </p:grpSpPr>
            <p:pic>
              <p:nvPicPr>
                <p:cNvPr id="36" name="Picture 1" descr="D:\single\9110319\Image\ODYZVXNBWXV~8I4%VPM9[WL.jpg"/>
                <p:cNvPicPr>
                  <a:picLocks noChangeAspect="1" noChangeArrowheads="1"/>
                </p:cNvPicPr>
                <p:nvPr/>
              </p:nvPicPr>
              <p:blipFill>
                <a:blip r:embed="rId4"/>
                <a:srcRect/>
                <a:stretch>
                  <a:fillRect/>
                </a:stretch>
              </p:blipFill>
              <p:spPr bwMode="auto">
                <a:xfrm>
                  <a:off x="1981200" y="1905000"/>
                  <a:ext cx="1066800" cy="586299"/>
                </a:xfrm>
                <a:prstGeom prst="rect">
                  <a:avLst/>
                </a:prstGeom>
                <a:noFill/>
                <a:ln w="9525">
                  <a:noFill/>
                  <a:miter lim="800000"/>
                  <a:headEnd/>
                  <a:tailEnd/>
                </a:ln>
              </p:spPr>
            </p:pic>
            <p:sp>
              <p:nvSpPr>
                <p:cNvPr id="37" name="TextBox 48"/>
                <p:cNvSpPr txBox="1">
                  <a:spLocks noChangeArrowheads="1"/>
                </p:cNvSpPr>
                <p:nvPr/>
              </p:nvSpPr>
              <p:spPr bwMode="auto">
                <a:xfrm>
                  <a:off x="1981200" y="2514600"/>
                  <a:ext cx="914400" cy="276999"/>
                </a:xfrm>
                <a:prstGeom prst="rect">
                  <a:avLst/>
                </a:prstGeom>
                <a:noFill/>
                <a:ln w="9525">
                  <a:noFill/>
                  <a:miter lim="800000"/>
                  <a:headEnd/>
                  <a:tailEnd/>
                </a:ln>
              </p:spPr>
              <p:txBody>
                <a:bodyPr>
                  <a:spAutoFit/>
                </a:bodyPr>
                <a:lstStyle/>
                <a:p>
                  <a:r>
                    <a:rPr lang="zh-CN" altLang="en-US" sz="1200">
                      <a:latin typeface="华文中宋" pitchFamily="2" charset="-122"/>
                      <a:ea typeface="华文中宋" pitchFamily="2" charset="-122"/>
                    </a:rPr>
                    <a:t>海航集团</a:t>
                  </a:r>
                </a:p>
              </p:txBody>
            </p:sp>
          </p:grpSp>
          <p:grpSp>
            <p:nvGrpSpPr>
              <p:cNvPr id="13" name="组合 15"/>
              <p:cNvGrpSpPr>
                <a:grpSpLocks/>
              </p:cNvGrpSpPr>
              <p:nvPr/>
            </p:nvGrpSpPr>
            <p:grpSpPr bwMode="auto">
              <a:xfrm>
                <a:off x="1447800" y="2971800"/>
                <a:ext cx="838200" cy="764836"/>
                <a:chOff x="1070984" y="2968964"/>
                <a:chExt cx="838200" cy="764836"/>
              </a:xfrm>
            </p:grpSpPr>
            <p:pic>
              <p:nvPicPr>
                <p:cNvPr id="34" name="Picture 2"/>
                <p:cNvPicPr>
                  <a:picLocks noChangeAspect="1" noChangeArrowheads="1"/>
                </p:cNvPicPr>
                <p:nvPr/>
              </p:nvPicPr>
              <p:blipFill>
                <a:blip r:embed="rId5"/>
                <a:srcRect/>
                <a:stretch>
                  <a:fillRect/>
                </a:stretch>
              </p:blipFill>
              <p:spPr bwMode="auto">
                <a:xfrm>
                  <a:off x="1219200" y="2968964"/>
                  <a:ext cx="563544" cy="460036"/>
                </a:xfrm>
                <a:prstGeom prst="rect">
                  <a:avLst/>
                </a:prstGeom>
                <a:noFill/>
                <a:ln w="9525">
                  <a:noFill/>
                  <a:miter lim="800000"/>
                  <a:headEnd/>
                  <a:tailEnd/>
                </a:ln>
              </p:spPr>
            </p:pic>
            <p:sp>
              <p:nvSpPr>
                <p:cNvPr id="35" name="TextBox 46"/>
                <p:cNvSpPr txBox="1">
                  <a:spLocks noChangeArrowheads="1"/>
                </p:cNvSpPr>
                <p:nvPr/>
              </p:nvSpPr>
              <p:spPr bwMode="auto">
                <a:xfrm>
                  <a:off x="1070984" y="3456801"/>
                  <a:ext cx="838200" cy="276999"/>
                </a:xfrm>
                <a:prstGeom prst="rect">
                  <a:avLst/>
                </a:prstGeom>
                <a:noFill/>
                <a:ln w="9525">
                  <a:noFill/>
                  <a:miter lim="800000"/>
                  <a:headEnd/>
                  <a:tailEnd/>
                </a:ln>
              </p:spPr>
              <p:txBody>
                <a:bodyPr>
                  <a:spAutoFit/>
                </a:bodyPr>
                <a:lstStyle/>
                <a:p>
                  <a:r>
                    <a:rPr lang="zh-CN" altLang="en-US" sz="1200">
                      <a:latin typeface="华文中宋" pitchFamily="2" charset="-122"/>
                      <a:ea typeface="华文中宋" pitchFamily="2" charset="-122"/>
                    </a:rPr>
                    <a:t>海航航空</a:t>
                  </a:r>
                </a:p>
              </p:txBody>
            </p:sp>
          </p:grpSp>
          <p:grpSp>
            <p:nvGrpSpPr>
              <p:cNvPr id="14" name="组合 19"/>
              <p:cNvGrpSpPr>
                <a:grpSpLocks/>
              </p:cNvGrpSpPr>
              <p:nvPr/>
            </p:nvGrpSpPr>
            <p:grpSpPr bwMode="auto">
              <a:xfrm>
                <a:off x="1712408" y="4114800"/>
                <a:ext cx="802192" cy="734198"/>
                <a:chOff x="1026608" y="4114801"/>
                <a:chExt cx="802192" cy="734198"/>
              </a:xfrm>
            </p:grpSpPr>
            <p:sp>
              <p:nvSpPr>
                <p:cNvPr id="32" name="TextBox 43"/>
                <p:cNvSpPr txBox="1">
                  <a:spLocks noChangeArrowheads="1"/>
                </p:cNvSpPr>
                <p:nvPr/>
              </p:nvSpPr>
              <p:spPr bwMode="auto">
                <a:xfrm>
                  <a:off x="1026608" y="4572000"/>
                  <a:ext cx="802192" cy="276999"/>
                </a:xfrm>
                <a:prstGeom prst="rect">
                  <a:avLst/>
                </a:prstGeom>
                <a:noFill/>
                <a:ln w="9525">
                  <a:noFill/>
                  <a:miter lim="800000"/>
                  <a:headEnd/>
                  <a:tailEnd/>
                </a:ln>
              </p:spPr>
              <p:txBody>
                <a:bodyPr>
                  <a:spAutoFit/>
                </a:bodyPr>
                <a:lstStyle/>
                <a:p>
                  <a:r>
                    <a:rPr lang="zh-CN" altLang="en-US" sz="1200">
                      <a:latin typeface="华文中宋" pitchFamily="2" charset="-122"/>
                      <a:ea typeface="华文中宋" pitchFamily="2" charset="-122"/>
                    </a:rPr>
                    <a:t>海航实业</a:t>
                  </a:r>
                </a:p>
              </p:txBody>
            </p:sp>
            <p:pic>
              <p:nvPicPr>
                <p:cNvPr id="33" name="Picture 3"/>
                <p:cNvPicPr>
                  <a:picLocks noChangeAspect="1" noChangeArrowheads="1"/>
                </p:cNvPicPr>
                <p:nvPr/>
              </p:nvPicPr>
              <p:blipFill>
                <a:blip r:embed="rId6"/>
                <a:srcRect/>
                <a:stretch>
                  <a:fillRect/>
                </a:stretch>
              </p:blipFill>
              <p:spPr bwMode="auto">
                <a:xfrm>
                  <a:off x="1143000" y="4114801"/>
                  <a:ext cx="577516" cy="457200"/>
                </a:xfrm>
                <a:prstGeom prst="rect">
                  <a:avLst/>
                </a:prstGeom>
                <a:noFill/>
                <a:ln w="9525">
                  <a:noFill/>
                  <a:miter lim="800000"/>
                  <a:headEnd/>
                  <a:tailEnd/>
                </a:ln>
              </p:spPr>
            </p:pic>
          </p:grpSp>
          <p:grpSp>
            <p:nvGrpSpPr>
              <p:cNvPr id="15" name="组合 22"/>
              <p:cNvGrpSpPr>
                <a:grpSpLocks/>
              </p:cNvGrpSpPr>
              <p:nvPr/>
            </p:nvGrpSpPr>
            <p:grpSpPr bwMode="auto">
              <a:xfrm>
                <a:off x="2971800" y="4572000"/>
                <a:ext cx="914400" cy="734199"/>
                <a:chOff x="1905000" y="4800600"/>
                <a:chExt cx="914400" cy="734199"/>
              </a:xfrm>
            </p:grpSpPr>
            <p:pic>
              <p:nvPicPr>
                <p:cNvPr id="30" name="Picture 4"/>
                <p:cNvPicPr>
                  <a:picLocks noChangeAspect="1" noChangeArrowheads="1"/>
                </p:cNvPicPr>
                <p:nvPr/>
              </p:nvPicPr>
              <p:blipFill>
                <a:blip r:embed="rId7"/>
                <a:srcRect/>
                <a:stretch>
                  <a:fillRect/>
                </a:stretch>
              </p:blipFill>
              <p:spPr bwMode="auto">
                <a:xfrm>
                  <a:off x="2057400" y="4800600"/>
                  <a:ext cx="488092" cy="457200"/>
                </a:xfrm>
                <a:prstGeom prst="rect">
                  <a:avLst/>
                </a:prstGeom>
                <a:noFill/>
                <a:ln w="9525">
                  <a:noFill/>
                  <a:miter lim="800000"/>
                  <a:headEnd/>
                  <a:tailEnd/>
                </a:ln>
              </p:spPr>
            </p:pic>
            <p:sp>
              <p:nvSpPr>
                <p:cNvPr id="31" name="TextBox 42"/>
                <p:cNvSpPr txBox="1">
                  <a:spLocks noChangeArrowheads="1"/>
                </p:cNvSpPr>
                <p:nvPr/>
              </p:nvSpPr>
              <p:spPr bwMode="auto">
                <a:xfrm>
                  <a:off x="1905000" y="5257800"/>
                  <a:ext cx="914400" cy="276999"/>
                </a:xfrm>
                <a:prstGeom prst="rect">
                  <a:avLst/>
                </a:prstGeom>
                <a:noFill/>
                <a:ln w="9525">
                  <a:noFill/>
                  <a:miter lim="800000"/>
                  <a:headEnd/>
                  <a:tailEnd/>
                </a:ln>
              </p:spPr>
              <p:txBody>
                <a:bodyPr>
                  <a:spAutoFit/>
                </a:bodyPr>
                <a:lstStyle/>
                <a:p>
                  <a:r>
                    <a:rPr lang="zh-CN" altLang="en-US" sz="1200">
                      <a:latin typeface="华文中宋" pitchFamily="2" charset="-122"/>
                      <a:ea typeface="华文中宋" pitchFamily="2" charset="-122"/>
                    </a:rPr>
                    <a:t>海航置业</a:t>
                  </a:r>
                </a:p>
              </p:txBody>
            </p:sp>
          </p:grpSp>
          <p:grpSp>
            <p:nvGrpSpPr>
              <p:cNvPr id="16" name="Group 23"/>
              <p:cNvGrpSpPr>
                <a:grpSpLocks/>
              </p:cNvGrpSpPr>
              <p:nvPr/>
            </p:nvGrpSpPr>
            <p:grpSpPr bwMode="auto">
              <a:xfrm>
                <a:off x="4800604" y="4191002"/>
                <a:ext cx="990600" cy="777876"/>
                <a:chOff x="2131" y="960"/>
                <a:chExt cx="624" cy="490"/>
              </a:xfrm>
            </p:grpSpPr>
            <p:pic>
              <p:nvPicPr>
                <p:cNvPr id="28" name="Picture 21" descr="5">
                  <a:hlinkClick r:id="rId8"/>
                </p:cNvPr>
                <p:cNvPicPr>
                  <a:picLocks noChangeAspect="1" noChangeArrowheads="1"/>
                </p:cNvPicPr>
                <p:nvPr/>
              </p:nvPicPr>
              <p:blipFill>
                <a:blip r:embed="rId9"/>
                <a:srcRect t="10001" b="10001"/>
                <a:stretch>
                  <a:fillRect/>
                </a:stretch>
              </p:blipFill>
              <p:spPr bwMode="auto">
                <a:xfrm>
                  <a:off x="2256" y="960"/>
                  <a:ext cx="384" cy="307"/>
                </a:xfrm>
                <a:prstGeom prst="rect">
                  <a:avLst/>
                </a:prstGeom>
                <a:noFill/>
                <a:ln w="9525">
                  <a:noFill/>
                  <a:miter lim="800000"/>
                  <a:headEnd/>
                  <a:tailEnd/>
                </a:ln>
              </p:spPr>
            </p:pic>
            <p:sp>
              <p:nvSpPr>
                <p:cNvPr id="29" name="Text Box 22"/>
                <p:cNvSpPr txBox="1">
                  <a:spLocks noChangeArrowheads="1"/>
                </p:cNvSpPr>
                <p:nvPr/>
              </p:nvSpPr>
              <p:spPr bwMode="auto">
                <a:xfrm>
                  <a:off x="2131" y="1277"/>
                  <a:ext cx="624" cy="173"/>
                </a:xfrm>
                <a:prstGeom prst="rect">
                  <a:avLst/>
                </a:prstGeom>
                <a:noFill/>
                <a:ln w="9525">
                  <a:noFill/>
                  <a:miter lim="800000"/>
                  <a:headEnd/>
                  <a:tailEnd/>
                </a:ln>
              </p:spPr>
              <p:txBody>
                <a:bodyPr>
                  <a:spAutoFit/>
                </a:bodyPr>
                <a:lstStyle/>
                <a:p>
                  <a:pPr>
                    <a:spcBef>
                      <a:spcPct val="50000"/>
                    </a:spcBef>
                  </a:pPr>
                  <a:r>
                    <a:rPr lang="zh-CN" altLang="en-US" sz="1200">
                      <a:latin typeface="华文中宋" pitchFamily="2" charset="-122"/>
                      <a:ea typeface="华文中宋" pitchFamily="2" charset="-122"/>
                    </a:rPr>
                    <a:t>大新华物流</a:t>
                  </a:r>
                </a:p>
              </p:txBody>
            </p:sp>
          </p:grpSp>
          <p:grpSp>
            <p:nvGrpSpPr>
              <p:cNvPr id="17" name="组合 28"/>
              <p:cNvGrpSpPr>
                <a:grpSpLocks/>
              </p:cNvGrpSpPr>
              <p:nvPr/>
            </p:nvGrpSpPr>
            <p:grpSpPr bwMode="auto">
              <a:xfrm>
                <a:off x="6781800" y="2590800"/>
                <a:ext cx="838200" cy="849910"/>
                <a:chOff x="5995520" y="1676400"/>
                <a:chExt cx="838200" cy="849910"/>
              </a:xfrm>
            </p:grpSpPr>
            <p:pic>
              <p:nvPicPr>
                <p:cNvPr id="26" name="Picture 29" descr="7">
                  <a:hlinkClick r:id="rId10"/>
                </p:cNvPr>
                <p:cNvPicPr>
                  <a:picLocks noChangeAspect="1" noChangeArrowheads="1"/>
                </p:cNvPicPr>
                <p:nvPr/>
              </p:nvPicPr>
              <p:blipFill>
                <a:blip r:embed="rId11"/>
                <a:srcRect b="10001"/>
                <a:stretch>
                  <a:fillRect/>
                </a:stretch>
              </p:blipFill>
              <p:spPr bwMode="auto">
                <a:xfrm>
                  <a:off x="6096000" y="1676400"/>
                  <a:ext cx="609600" cy="548640"/>
                </a:xfrm>
                <a:prstGeom prst="rect">
                  <a:avLst/>
                </a:prstGeom>
                <a:noFill/>
                <a:ln w="9525">
                  <a:noFill/>
                  <a:miter lim="800000"/>
                  <a:headEnd/>
                  <a:tailEnd/>
                </a:ln>
              </p:spPr>
            </p:pic>
            <p:sp>
              <p:nvSpPr>
                <p:cNvPr id="27" name="Text Box 30"/>
                <p:cNvSpPr txBox="1">
                  <a:spLocks noChangeArrowheads="1"/>
                </p:cNvSpPr>
                <p:nvPr/>
              </p:nvSpPr>
              <p:spPr bwMode="auto">
                <a:xfrm>
                  <a:off x="5995520" y="2251672"/>
                  <a:ext cx="838200" cy="274638"/>
                </a:xfrm>
                <a:prstGeom prst="rect">
                  <a:avLst/>
                </a:prstGeom>
                <a:noFill/>
                <a:ln w="9525">
                  <a:noFill/>
                  <a:miter lim="800000"/>
                  <a:headEnd/>
                  <a:tailEnd/>
                </a:ln>
              </p:spPr>
              <p:txBody>
                <a:bodyPr>
                  <a:spAutoFit/>
                </a:bodyPr>
                <a:lstStyle/>
                <a:p>
                  <a:pPr>
                    <a:spcBef>
                      <a:spcPct val="50000"/>
                    </a:spcBef>
                  </a:pPr>
                  <a:r>
                    <a:rPr lang="zh-CN" altLang="en-US" sz="1200">
                      <a:latin typeface="华文中宋" pitchFamily="2" charset="-122"/>
                      <a:ea typeface="华文中宋" pitchFamily="2" charset="-122"/>
                    </a:rPr>
                    <a:t>海航机场</a:t>
                  </a:r>
                </a:p>
              </p:txBody>
            </p:sp>
          </p:grpSp>
          <p:grpSp>
            <p:nvGrpSpPr>
              <p:cNvPr id="18" name="Group 14"/>
              <p:cNvGrpSpPr>
                <a:grpSpLocks/>
              </p:cNvGrpSpPr>
              <p:nvPr/>
            </p:nvGrpSpPr>
            <p:grpSpPr bwMode="auto">
              <a:xfrm>
                <a:off x="6858004" y="1482725"/>
                <a:ext cx="838200" cy="879475"/>
                <a:chOff x="897" y="1030"/>
                <a:chExt cx="528" cy="554"/>
              </a:xfrm>
            </p:grpSpPr>
            <p:pic>
              <p:nvPicPr>
                <p:cNvPr id="24" name="Picture 12" descr="3">
                  <a:hlinkClick r:id="rId12"/>
                </p:cNvPr>
                <p:cNvPicPr>
                  <a:picLocks noChangeAspect="1" noChangeArrowheads="1"/>
                </p:cNvPicPr>
                <p:nvPr/>
              </p:nvPicPr>
              <p:blipFill>
                <a:blip r:embed="rId13"/>
                <a:srcRect/>
                <a:stretch>
                  <a:fillRect/>
                </a:stretch>
              </p:blipFill>
              <p:spPr bwMode="auto">
                <a:xfrm>
                  <a:off x="960" y="1030"/>
                  <a:ext cx="384" cy="384"/>
                </a:xfrm>
                <a:prstGeom prst="rect">
                  <a:avLst/>
                </a:prstGeom>
                <a:noFill/>
                <a:ln w="9525">
                  <a:noFill/>
                  <a:miter lim="800000"/>
                  <a:headEnd/>
                  <a:tailEnd/>
                </a:ln>
              </p:spPr>
            </p:pic>
            <p:sp>
              <p:nvSpPr>
                <p:cNvPr id="25" name="Text Box 13"/>
                <p:cNvSpPr txBox="1">
                  <a:spLocks noChangeArrowheads="1"/>
                </p:cNvSpPr>
                <p:nvPr/>
              </p:nvSpPr>
              <p:spPr bwMode="auto">
                <a:xfrm>
                  <a:off x="897" y="1411"/>
                  <a:ext cx="528" cy="173"/>
                </a:xfrm>
                <a:prstGeom prst="rect">
                  <a:avLst/>
                </a:prstGeom>
                <a:noFill/>
                <a:ln w="9525">
                  <a:noFill/>
                  <a:miter lim="800000"/>
                  <a:headEnd/>
                  <a:tailEnd/>
                </a:ln>
              </p:spPr>
              <p:txBody>
                <a:bodyPr>
                  <a:spAutoFit/>
                </a:bodyPr>
                <a:lstStyle/>
                <a:p>
                  <a:pPr>
                    <a:spcBef>
                      <a:spcPct val="50000"/>
                    </a:spcBef>
                  </a:pPr>
                  <a:r>
                    <a:rPr lang="zh-CN" altLang="en-US" sz="1200">
                      <a:latin typeface="华文中宋" pitchFamily="2" charset="-122"/>
                      <a:ea typeface="华文中宋" pitchFamily="2" charset="-122"/>
                    </a:rPr>
                    <a:t>海航旅业</a:t>
                  </a:r>
                </a:p>
              </p:txBody>
            </p:sp>
          </p:grpSp>
          <p:grpSp>
            <p:nvGrpSpPr>
              <p:cNvPr id="19" name="Group 19"/>
              <p:cNvGrpSpPr>
                <a:grpSpLocks/>
              </p:cNvGrpSpPr>
              <p:nvPr/>
            </p:nvGrpSpPr>
            <p:grpSpPr bwMode="auto">
              <a:xfrm>
                <a:off x="6019800" y="3581400"/>
                <a:ext cx="838200" cy="854075"/>
                <a:chOff x="1530" y="912"/>
                <a:chExt cx="528" cy="538"/>
              </a:xfrm>
            </p:grpSpPr>
            <p:pic>
              <p:nvPicPr>
                <p:cNvPr id="22" name="Picture 16" descr="4">
                  <a:hlinkClick r:id="rId8"/>
                </p:cNvPr>
                <p:cNvPicPr>
                  <a:picLocks noChangeAspect="1" noChangeArrowheads="1"/>
                </p:cNvPicPr>
                <p:nvPr/>
              </p:nvPicPr>
              <p:blipFill>
                <a:blip r:embed="rId14"/>
                <a:srcRect b="12500"/>
                <a:stretch>
                  <a:fillRect/>
                </a:stretch>
              </p:blipFill>
              <p:spPr bwMode="auto">
                <a:xfrm>
                  <a:off x="1584" y="912"/>
                  <a:ext cx="384" cy="336"/>
                </a:xfrm>
                <a:prstGeom prst="rect">
                  <a:avLst/>
                </a:prstGeom>
                <a:noFill/>
                <a:ln w="9525">
                  <a:noFill/>
                  <a:miter lim="800000"/>
                  <a:headEnd/>
                  <a:tailEnd/>
                </a:ln>
              </p:spPr>
            </p:pic>
            <p:sp>
              <p:nvSpPr>
                <p:cNvPr id="23" name="Text Box 18"/>
                <p:cNvSpPr txBox="1">
                  <a:spLocks noChangeArrowheads="1"/>
                </p:cNvSpPr>
                <p:nvPr/>
              </p:nvSpPr>
              <p:spPr bwMode="auto">
                <a:xfrm>
                  <a:off x="1530" y="1277"/>
                  <a:ext cx="528" cy="173"/>
                </a:xfrm>
                <a:prstGeom prst="rect">
                  <a:avLst/>
                </a:prstGeom>
                <a:noFill/>
                <a:ln w="9525">
                  <a:noFill/>
                  <a:miter lim="800000"/>
                  <a:headEnd/>
                  <a:tailEnd/>
                </a:ln>
              </p:spPr>
              <p:txBody>
                <a:bodyPr>
                  <a:spAutoFit/>
                </a:bodyPr>
                <a:lstStyle/>
                <a:p>
                  <a:pPr>
                    <a:spcBef>
                      <a:spcPct val="50000"/>
                    </a:spcBef>
                  </a:pPr>
                  <a:r>
                    <a:rPr lang="zh-CN" altLang="en-US" sz="1200">
                      <a:latin typeface="华文中宋" pitchFamily="2" charset="-122"/>
                      <a:ea typeface="华文中宋" pitchFamily="2" charset="-122"/>
                    </a:rPr>
                    <a:t>海航商业</a:t>
                  </a:r>
                </a:p>
              </p:txBody>
            </p:sp>
          </p:grpSp>
          <p:sp>
            <p:nvSpPr>
              <p:cNvPr id="20" name="TextBox 32"/>
              <p:cNvSpPr txBox="1">
                <a:spLocks noChangeArrowheads="1"/>
              </p:cNvSpPr>
              <p:nvPr/>
            </p:nvSpPr>
            <p:spPr bwMode="auto">
              <a:xfrm>
                <a:off x="2590800" y="3096399"/>
                <a:ext cx="3810000" cy="338554"/>
              </a:xfrm>
              <a:prstGeom prst="rect">
                <a:avLst/>
              </a:prstGeom>
              <a:noFill/>
              <a:ln w="9525">
                <a:noFill/>
                <a:miter lim="800000"/>
                <a:headEnd/>
                <a:tailEnd/>
              </a:ln>
            </p:spPr>
            <p:txBody>
              <a:bodyPr>
                <a:spAutoFit/>
              </a:bodyPr>
              <a:lstStyle/>
              <a:p>
                <a:r>
                  <a:rPr lang="zh-CN" altLang="en-US" sz="1600" b="1" dirty="0">
                    <a:latin typeface="华文中宋" pitchFamily="2" charset="-122"/>
                    <a:ea typeface="华文中宋" pitchFamily="2" charset="-122"/>
                  </a:rPr>
                  <a:t>首批获得支付照的第三方支付平台</a:t>
                </a:r>
              </a:p>
            </p:txBody>
          </p:sp>
          <p:sp>
            <p:nvSpPr>
              <p:cNvPr id="21" name="Freeform 445"/>
              <p:cNvSpPr>
                <a:spLocks noEditPoints="1"/>
              </p:cNvSpPr>
              <p:nvPr/>
            </p:nvSpPr>
            <p:spPr bwMode="gray">
              <a:xfrm rot="20241944">
                <a:off x="2246313" y="1831901"/>
                <a:ext cx="4702177" cy="2482322"/>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w="0">
                <a:noFill/>
                <a:prstDash val="solid"/>
                <a:round/>
                <a:headEnd/>
                <a:tailEnd/>
              </a:ln>
            </p:spPr>
            <p:txBody>
              <a:bodyPr/>
              <a:lstStyle/>
              <a:p>
                <a:pPr>
                  <a:defRPr/>
                </a:pPr>
                <a:endParaRPr lang="zh-CN" altLang="en-US">
                  <a:latin typeface="华文中宋" pitchFamily="2" charset="-122"/>
                  <a:ea typeface="华文中宋" pitchFamily="2" charset="-122"/>
                </a:endParaRPr>
              </a:p>
            </p:txBody>
          </p:sp>
        </p:grpSp>
        <p:sp>
          <p:nvSpPr>
            <p:cNvPr id="8" name="Text Box 448"/>
            <p:cNvSpPr txBox="1">
              <a:spLocks noChangeArrowheads="1"/>
            </p:cNvSpPr>
            <p:nvPr/>
          </p:nvSpPr>
          <p:spPr bwMode="auto">
            <a:xfrm>
              <a:off x="571472" y="5786454"/>
              <a:ext cx="7861300" cy="338554"/>
            </a:xfrm>
            <a:prstGeom prst="rect">
              <a:avLst/>
            </a:prstGeom>
            <a:noFill/>
            <a:ln w="9525">
              <a:noFill/>
              <a:miter lim="800000"/>
              <a:headEnd/>
              <a:tailEnd/>
            </a:ln>
          </p:spPr>
          <p:txBody>
            <a:bodyPr>
              <a:spAutoFit/>
            </a:bodyPr>
            <a:lstStyle/>
            <a:p>
              <a:pPr>
                <a:buFontTx/>
                <a:buBlip>
                  <a:blip r:embed="rId15"/>
                </a:buBlip>
              </a:pPr>
              <a:r>
                <a:rPr lang="en-US" altLang="zh-CN" sz="1600" dirty="0">
                  <a:latin typeface="华文中宋" pitchFamily="2" charset="-122"/>
                  <a:ea typeface="华文中宋" pitchFamily="2" charset="-122"/>
                </a:rPr>
                <a:t>   </a:t>
              </a:r>
              <a:r>
                <a:rPr lang="zh-CN" altLang="en-US" sz="1600" dirty="0">
                  <a:latin typeface="华文中宋" pitchFamily="2" charset="-122"/>
                  <a:ea typeface="华文中宋" pitchFamily="2" charset="-122"/>
                </a:rPr>
                <a:t>易生支付致力于为中国电子商务提供“简单、安全、快速”的在线支付解决方案</a:t>
              </a:r>
              <a:r>
                <a:rPr lang="zh-CN" altLang="en-US" sz="1600" dirty="0" smtClean="0">
                  <a:latin typeface="华文中宋" pitchFamily="2" charset="-122"/>
                  <a:ea typeface="华文中宋" pitchFamily="2" charset="-122"/>
                </a:rPr>
                <a:t>。</a:t>
              </a:r>
              <a:endParaRPr lang="en-US" altLang="zh-CN" sz="1600" dirty="0">
                <a:latin typeface="华文中宋" pitchFamily="2" charset="-122"/>
                <a:ea typeface="华文中宋" pitchFamily="2" charset="-122"/>
              </a:endParaRPr>
            </a:p>
          </p:txBody>
        </p:sp>
        <p:pic>
          <p:nvPicPr>
            <p:cNvPr id="9" name="Picture 1" descr="C:\Documents and Settings\l\Application Data\Tencent\Users\1052466985\QQ\WinTemp\RichOle\K{(MYF~KXWBJEM%G3]R{E1Y.jpg"/>
            <p:cNvPicPr>
              <a:picLocks noChangeAspect="1" noChangeArrowheads="1"/>
            </p:cNvPicPr>
            <p:nvPr/>
          </p:nvPicPr>
          <p:blipFill>
            <a:blip r:embed="rId16"/>
            <a:srcRect/>
            <a:stretch>
              <a:fillRect/>
            </a:stretch>
          </p:blipFill>
          <p:spPr bwMode="auto">
            <a:xfrm>
              <a:off x="0" y="1295400"/>
              <a:ext cx="2114550" cy="1455738"/>
            </a:xfrm>
            <a:prstGeom prst="rect">
              <a:avLst/>
            </a:prstGeom>
            <a:noFill/>
            <a:ln w="9525">
              <a:noFill/>
              <a:miter lim="800000"/>
              <a:headEnd/>
              <a:tailEnd/>
            </a:ln>
          </p:spPr>
        </p:pic>
        <p:pic>
          <p:nvPicPr>
            <p:cNvPr id="10" name="图片 7" descr="C:\Documents and Settings\Administrator\Application Data\Tencent\Users\53556034\QQ\WinTemp\RichOle\4JDBRHRKPXR3WUG@{BDI))Y.jpg"/>
            <p:cNvPicPr>
              <a:picLocks noChangeAspect="1" noChangeArrowheads="1"/>
            </p:cNvPicPr>
            <p:nvPr/>
          </p:nvPicPr>
          <p:blipFill>
            <a:blip r:embed="rId17"/>
            <a:srcRect/>
            <a:stretch>
              <a:fillRect/>
            </a:stretch>
          </p:blipFill>
          <p:spPr bwMode="auto">
            <a:xfrm>
              <a:off x="0" y="2819400"/>
              <a:ext cx="2136775" cy="1371600"/>
            </a:xfrm>
            <a:prstGeom prst="rect">
              <a:avLst/>
            </a:prstGeom>
            <a:noFill/>
            <a:ln w="9525">
              <a:noFill/>
              <a:miter lim="800000"/>
              <a:headEnd/>
              <a:tailEnd/>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500034" y="1071547"/>
            <a:ext cx="8286779" cy="5316554"/>
            <a:chOff x="762000" y="1285875"/>
            <a:chExt cx="8024813" cy="5102225"/>
          </a:xfrm>
        </p:grpSpPr>
        <p:sp>
          <p:nvSpPr>
            <p:cNvPr id="5" name="Line 2"/>
            <p:cNvSpPr>
              <a:spLocks noChangeShapeType="1"/>
            </p:cNvSpPr>
            <p:nvPr/>
          </p:nvSpPr>
          <p:spPr bwMode="auto">
            <a:xfrm rot="21443846" flipV="1">
              <a:off x="762000" y="1447800"/>
              <a:ext cx="5907088" cy="4673600"/>
            </a:xfrm>
            <a:prstGeom prst="line">
              <a:avLst/>
            </a:prstGeom>
            <a:noFill/>
            <a:ln w="57150">
              <a:solidFill>
                <a:srgbClr val="3366FF"/>
              </a:solidFill>
              <a:round/>
              <a:headEnd type="oval" w="med" len="med"/>
              <a:tailEnd type="oval" w="med" len="med"/>
            </a:ln>
          </p:spPr>
          <p:txBody>
            <a:bodyPr lIns="92075" rIns="92075" bIns="46038"/>
            <a:lstStyle/>
            <a:p>
              <a:endParaRPr lang="zh-CN" altLang="en-US"/>
            </a:p>
          </p:txBody>
        </p:sp>
        <p:sp>
          <p:nvSpPr>
            <p:cNvPr id="6" name="Oval 4"/>
            <p:cNvSpPr>
              <a:spLocks noChangeArrowheads="1"/>
            </p:cNvSpPr>
            <p:nvPr/>
          </p:nvSpPr>
          <p:spPr bwMode="auto">
            <a:xfrm rot="19724973" flipV="1">
              <a:off x="827088" y="6170613"/>
              <a:ext cx="217487" cy="217487"/>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sp>
          <p:nvSpPr>
            <p:cNvPr id="7" name="Text Box 6"/>
            <p:cNvSpPr txBox="1">
              <a:spLocks noChangeArrowheads="1"/>
            </p:cNvSpPr>
            <p:nvPr/>
          </p:nvSpPr>
          <p:spPr bwMode="auto">
            <a:xfrm>
              <a:off x="1073150" y="6099175"/>
              <a:ext cx="2016125" cy="277813"/>
            </a:xfrm>
            <a:prstGeom prst="rect">
              <a:avLst/>
            </a:prstGeom>
            <a:noFill/>
            <a:ln w="9525">
              <a:noFill/>
              <a:miter lim="800000"/>
              <a:headEnd/>
              <a:tailEnd/>
            </a:ln>
          </p:spPr>
          <p:txBody>
            <a:bodyPr wrap="none" lIns="92075" rIns="92075" bIns="46038">
              <a:spAutoFit/>
            </a:bodyPr>
            <a:lstStyle/>
            <a:p>
              <a:r>
                <a:rPr lang="en-US" altLang="zh-CN" sz="1200" b="1" dirty="0">
                  <a:latin typeface="微软雅黑" pitchFamily="34" charset="-122"/>
                  <a:ea typeface="微软雅黑" pitchFamily="34" charset="-122"/>
                </a:rPr>
                <a:t>NG</a:t>
              </a:r>
              <a:r>
                <a:rPr lang="zh-CN" altLang="en-US" sz="1200" b="1" dirty="0">
                  <a:latin typeface="微软雅黑" pitchFamily="34" charset="-122"/>
                  <a:ea typeface="微软雅黑" pitchFamily="34" charset="-122"/>
                </a:rPr>
                <a:t>海航易卡项目正式成立</a:t>
              </a:r>
              <a:r>
                <a:rPr lang="zh-CN" altLang="en-US" sz="1200" dirty="0">
                  <a:latin typeface="微软雅黑" pitchFamily="34" charset="-122"/>
                  <a:ea typeface="微软雅黑" pitchFamily="34" charset="-122"/>
                </a:rPr>
                <a:t> </a:t>
              </a:r>
              <a:endParaRPr lang="en-GB" altLang="zh-CN" sz="1200" dirty="0">
                <a:latin typeface="微软雅黑" pitchFamily="34" charset="-122"/>
                <a:ea typeface="微软雅黑" pitchFamily="34" charset="-122"/>
              </a:endParaRPr>
            </a:p>
          </p:txBody>
        </p:sp>
        <p:sp>
          <p:nvSpPr>
            <p:cNvPr id="8" name="Oval 8"/>
            <p:cNvSpPr>
              <a:spLocks noChangeArrowheads="1"/>
            </p:cNvSpPr>
            <p:nvPr/>
          </p:nvSpPr>
          <p:spPr bwMode="auto">
            <a:xfrm rot="19724973" flipV="1">
              <a:off x="1749425" y="5278438"/>
              <a:ext cx="217488" cy="217487"/>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sp>
          <p:nvSpPr>
            <p:cNvPr id="9" name="Text Box 9"/>
            <p:cNvSpPr txBox="1">
              <a:spLocks noChangeArrowheads="1"/>
            </p:cNvSpPr>
            <p:nvPr/>
          </p:nvSpPr>
          <p:spPr bwMode="auto">
            <a:xfrm>
              <a:off x="885825" y="5143500"/>
              <a:ext cx="966788" cy="277813"/>
            </a:xfrm>
            <a:prstGeom prst="rect">
              <a:avLst/>
            </a:prstGeom>
            <a:noFill/>
            <a:ln w="9525">
              <a:noFill/>
              <a:miter lim="800000"/>
              <a:headEnd/>
              <a:tailEnd/>
            </a:ln>
          </p:spPr>
          <p:txBody>
            <a:bodyPr wrap="none" lIns="92075" rIns="92075" bIns="46038">
              <a:spAutoFit/>
            </a:bodyPr>
            <a:lstStyle/>
            <a:p>
              <a:pPr algn="r"/>
              <a:r>
                <a:rPr lang="en-US" altLang="zh-CN" sz="1200" b="1">
                  <a:solidFill>
                    <a:srgbClr val="008000"/>
                  </a:solidFill>
                  <a:latin typeface="微软雅黑" pitchFamily="34" charset="-122"/>
                  <a:ea typeface="微软雅黑" pitchFamily="34" charset="-122"/>
                </a:rPr>
                <a:t>2009</a:t>
              </a:r>
              <a:r>
                <a:rPr lang="zh-CN" altLang="en-US" sz="1200" b="1">
                  <a:solidFill>
                    <a:srgbClr val="008000"/>
                  </a:solidFill>
                  <a:latin typeface="微软雅黑" pitchFamily="34" charset="-122"/>
                  <a:ea typeface="微软雅黑" pitchFamily="34" charset="-122"/>
                </a:rPr>
                <a:t>年</a:t>
              </a:r>
              <a:r>
                <a:rPr lang="en-US" altLang="zh-CN" sz="1200" b="1">
                  <a:solidFill>
                    <a:srgbClr val="008000"/>
                  </a:solidFill>
                  <a:latin typeface="微软雅黑" pitchFamily="34" charset="-122"/>
                  <a:ea typeface="微软雅黑" pitchFamily="34" charset="-122"/>
                </a:rPr>
                <a:t>7</a:t>
              </a:r>
              <a:r>
                <a:rPr lang="zh-CN" altLang="en-US" sz="1200" b="1">
                  <a:solidFill>
                    <a:srgbClr val="008000"/>
                  </a:solidFill>
                  <a:latin typeface="微软雅黑" pitchFamily="34" charset="-122"/>
                  <a:ea typeface="微软雅黑" pitchFamily="34" charset="-122"/>
                </a:rPr>
                <a:t>月</a:t>
              </a:r>
              <a:endParaRPr lang="en-GB" altLang="zh-CN" sz="1200" b="1">
                <a:solidFill>
                  <a:srgbClr val="008000"/>
                </a:solidFill>
                <a:latin typeface="微软雅黑" pitchFamily="34" charset="-122"/>
                <a:ea typeface="微软雅黑" pitchFamily="34" charset="-122"/>
              </a:endParaRPr>
            </a:p>
          </p:txBody>
        </p:sp>
        <p:sp>
          <p:nvSpPr>
            <p:cNvPr id="10" name="Text Box 14"/>
            <p:cNvSpPr txBox="1">
              <a:spLocks noChangeArrowheads="1"/>
            </p:cNvSpPr>
            <p:nvPr/>
          </p:nvSpPr>
          <p:spPr bwMode="auto">
            <a:xfrm>
              <a:off x="1978025" y="5354638"/>
              <a:ext cx="2357438" cy="277812"/>
            </a:xfrm>
            <a:prstGeom prst="rect">
              <a:avLst/>
            </a:prstGeom>
            <a:noFill/>
            <a:ln w="9525">
              <a:noFill/>
              <a:miter lim="800000"/>
              <a:headEnd/>
              <a:tailEnd/>
            </a:ln>
          </p:spPr>
          <p:txBody>
            <a:bodyPr wrap="none" lIns="92075" rIns="92075" bIns="46038">
              <a:spAutoFit/>
            </a:bodyPr>
            <a:lstStyle/>
            <a:p>
              <a:r>
                <a:rPr lang="zh-CN" altLang="en-US" sz="1200" b="1" dirty="0">
                  <a:latin typeface="微软雅黑" pitchFamily="34" charset="-122"/>
                  <a:ea typeface="微软雅黑" pitchFamily="34" charset="-122"/>
                </a:rPr>
                <a:t>海航集团</a:t>
              </a:r>
              <a:r>
                <a:rPr lang="en-US" altLang="zh-CN" sz="1200" b="1" dirty="0">
                  <a:latin typeface="微软雅黑" pitchFamily="34" charset="-122"/>
                  <a:ea typeface="微软雅黑" pitchFamily="34" charset="-122"/>
                </a:rPr>
                <a:t>NG CARD</a:t>
              </a:r>
              <a:r>
                <a:rPr lang="zh-CN" altLang="en-US" sz="1200" b="1" dirty="0">
                  <a:latin typeface="微软雅黑" pitchFamily="34" charset="-122"/>
                  <a:ea typeface="微软雅黑" pitchFamily="34" charset="-122"/>
                </a:rPr>
                <a:t>项目组成立</a:t>
              </a:r>
              <a:r>
                <a:rPr lang="zh-CN" altLang="en-US" sz="1200" dirty="0">
                  <a:latin typeface="微软雅黑" pitchFamily="34" charset="-122"/>
                  <a:ea typeface="微软雅黑" pitchFamily="34" charset="-122"/>
                </a:rPr>
                <a:t> </a:t>
              </a:r>
              <a:endParaRPr lang="en-GB" altLang="zh-CN" sz="1200" dirty="0">
                <a:latin typeface="微软雅黑" pitchFamily="34" charset="-122"/>
                <a:ea typeface="微软雅黑" pitchFamily="34" charset="-122"/>
              </a:endParaRPr>
            </a:p>
          </p:txBody>
        </p:sp>
        <p:sp>
          <p:nvSpPr>
            <p:cNvPr id="11" name="Oval 16"/>
            <p:cNvSpPr>
              <a:spLocks noChangeArrowheads="1"/>
            </p:cNvSpPr>
            <p:nvPr/>
          </p:nvSpPr>
          <p:spPr bwMode="auto">
            <a:xfrm rot="19724973" flipV="1">
              <a:off x="2209800" y="4876800"/>
              <a:ext cx="217488" cy="217488"/>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sp>
          <p:nvSpPr>
            <p:cNvPr id="12" name="Text Box 17"/>
            <p:cNvSpPr txBox="1">
              <a:spLocks noChangeArrowheads="1"/>
            </p:cNvSpPr>
            <p:nvPr/>
          </p:nvSpPr>
          <p:spPr bwMode="auto">
            <a:xfrm>
              <a:off x="1312863" y="4800600"/>
              <a:ext cx="1011237" cy="277813"/>
            </a:xfrm>
            <a:prstGeom prst="rect">
              <a:avLst/>
            </a:prstGeom>
            <a:noFill/>
            <a:ln w="9525">
              <a:noFill/>
              <a:miter lim="800000"/>
              <a:headEnd/>
              <a:tailEnd/>
            </a:ln>
          </p:spPr>
          <p:txBody>
            <a:bodyPr wrap="none" lIns="92075" rIns="92075" bIns="46038">
              <a:spAutoFit/>
            </a:bodyPr>
            <a:lstStyle/>
            <a:p>
              <a:pPr algn="r"/>
              <a:r>
                <a:rPr lang="en-US" altLang="zh-CN" sz="1200" b="1">
                  <a:solidFill>
                    <a:srgbClr val="008000"/>
                  </a:solidFill>
                  <a:latin typeface="微软雅黑" pitchFamily="34" charset="-122"/>
                  <a:ea typeface="微软雅黑" pitchFamily="34" charset="-122"/>
                </a:rPr>
                <a:t>2009</a:t>
              </a:r>
              <a:r>
                <a:rPr lang="zh-CN" altLang="en-US" sz="1200" b="1">
                  <a:solidFill>
                    <a:srgbClr val="008000"/>
                  </a:solidFill>
                  <a:latin typeface="微软雅黑" pitchFamily="34" charset="-122"/>
                  <a:ea typeface="微软雅黑" pitchFamily="34" charset="-122"/>
                </a:rPr>
                <a:t>年</a:t>
              </a:r>
              <a:r>
                <a:rPr lang="en-US" altLang="zh-CN" sz="1200" b="1">
                  <a:solidFill>
                    <a:srgbClr val="008000"/>
                  </a:solidFill>
                  <a:latin typeface="微软雅黑" pitchFamily="34" charset="-122"/>
                  <a:ea typeface="微软雅黑" pitchFamily="34" charset="-122"/>
                </a:rPr>
                <a:t>9</a:t>
              </a:r>
              <a:r>
                <a:rPr lang="zh-CN" altLang="en-US" sz="1200" b="1">
                  <a:solidFill>
                    <a:srgbClr val="008000"/>
                  </a:solidFill>
                  <a:latin typeface="微软雅黑" pitchFamily="34" charset="-122"/>
                  <a:ea typeface="微软雅黑" pitchFamily="34" charset="-122"/>
                </a:rPr>
                <a:t>月</a:t>
              </a:r>
              <a:r>
                <a:rPr lang="zh-CN" altLang="en-US" sz="1200">
                  <a:solidFill>
                    <a:srgbClr val="008000"/>
                  </a:solidFill>
                  <a:latin typeface="微软雅黑" pitchFamily="34" charset="-122"/>
                  <a:ea typeface="微软雅黑" pitchFamily="34" charset="-122"/>
                </a:rPr>
                <a:t> </a:t>
              </a:r>
              <a:endParaRPr lang="en-GB" altLang="zh-CN" sz="1200">
                <a:solidFill>
                  <a:srgbClr val="008000"/>
                </a:solidFill>
                <a:latin typeface="微软雅黑" pitchFamily="34" charset="-122"/>
                <a:ea typeface="微软雅黑" pitchFamily="34" charset="-122"/>
              </a:endParaRPr>
            </a:p>
          </p:txBody>
        </p:sp>
        <p:sp>
          <p:nvSpPr>
            <p:cNvPr id="13" name="Text Box 22"/>
            <p:cNvSpPr txBox="1">
              <a:spLocks noChangeArrowheads="1"/>
            </p:cNvSpPr>
            <p:nvPr/>
          </p:nvSpPr>
          <p:spPr bwMode="auto">
            <a:xfrm>
              <a:off x="2362200" y="4953000"/>
              <a:ext cx="4510088" cy="277813"/>
            </a:xfrm>
            <a:prstGeom prst="rect">
              <a:avLst/>
            </a:prstGeom>
            <a:noFill/>
            <a:ln w="9525">
              <a:noFill/>
              <a:miter lim="800000"/>
              <a:headEnd/>
              <a:tailEnd/>
            </a:ln>
          </p:spPr>
          <p:txBody>
            <a:bodyPr wrap="none" lIns="92075" rIns="92075" bIns="46038">
              <a:spAutoFit/>
            </a:bodyPr>
            <a:lstStyle/>
            <a:p>
              <a:r>
                <a:rPr lang="zh-CN" altLang="en-US" sz="1200" b="1" dirty="0">
                  <a:latin typeface="微软雅黑" pitchFamily="34" charset="-122"/>
                  <a:ea typeface="微软雅黑" pitchFamily="34" charset="-122"/>
                </a:rPr>
                <a:t>海航易生控股有限公司在海南海口市注册成立，注册资金</a:t>
              </a:r>
              <a:r>
                <a:rPr lang="en-US" altLang="zh-CN" sz="1200" b="1" dirty="0">
                  <a:latin typeface="微软雅黑" pitchFamily="34" charset="-122"/>
                  <a:ea typeface="微软雅黑" pitchFamily="34" charset="-122"/>
                </a:rPr>
                <a:t>1.2</a:t>
              </a:r>
              <a:r>
                <a:rPr lang="zh-CN" altLang="en-US" sz="1200" b="1" dirty="0">
                  <a:latin typeface="微软雅黑" pitchFamily="34" charset="-122"/>
                  <a:ea typeface="微软雅黑" pitchFamily="34" charset="-122"/>
                </a:rPr>
                <a:t>亿</a:t>
              </a:r>
              <a:r>
                <a:rPr lang="zh-CN" altLang="en-US" sz="1200"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 </a:t>
              </a:r>
              <a:endParaRPr lang="en-GB" altLang="zh-CN" sz="1200" b="1" dirty="0">
                <a:latin typeface="微软雅黑" pitchFamily="34" charset="-122"/>
                <a:ea typeface="微软雅黑" pitchFamily="34" charset="-122"/>
              </a:endParaRPr>
            </a:p>
          </p:txBody>
        </p:sp>
        <p:grpSp>
          <p:nvGrpSpPr>
            <p:cNvPr id="14" name="Group 27"/>
            <p:cNvGrpSpPr>
              <a:grpSpLocks/>
            </p:cNvGrpSpPr>
            <p:nvPr/>
          </p:nvGrpSpPr>
          <p:grpSpPr bwMode="auto">
            <a:xfrm>
              <a:off x="1716097" y="4324350"/>
              <a:ext cx="1330328" cy="277813"/>
              <a:chOff x="2465" y="1636"/>
              <a:chExt cx="838" cy="175"/>
            </a:xfrm>
          </p:grpSpPr>
          <p:sp>
            <p:nvSpPr>
              <p:cNvPr id="34" name="Oval 28"/>
              <p:cNvSpPr>
                <a:spLocks noChangeArrowheads="1"/>
              </p:cNvSpPr>
              <p:nvPr/>
            </p:nvSpPr>
            <p:spPr bwMode="auto">
              <a:xfrm rot="19724973" flipV="1">
                <a:off x="3166" y="1664"/>
                <a:ext cx="137" cy="137"/>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sp>
            <p:nvSpPr>
              <p:cNvPr id="35" name="Text Box 29"/>
              <p:cNvSpPr txBox="1">
                <a:spLocks noChangeArrowheads="1"/>
              </p:cNvSpPr>
              <p:nvPr/>
            </p:nvSpPr>
            <p:spPr bwMode="auto">
              <a:xfrm>
                <a:off x="2465" y="1636"/>
                <a:ext cx="697" cy="175"/>
              </a:xfrm>
              <a:prstGeom prst="rect">
                <a:avLst/>
              </a:prstGeom>
              <a:noFill/>
              <a:ln w="9525">
                <a:noFill/>
                <a:miter lim="800000"/>
                <a:headEnd/>
                <a:tailEnd/>
              </a:ln>
            </p:spPr>
            <p:txBody>
              <a:bodyPr wrap="none" lIns="92075" rIns="92075" bIns="46038">
                <a:spAutoFit/>
              </a:bodyPr>
              <a:lstStyle/>
              <a:p>
                <a:pPr algn="r"/>
                <a:r>
                  <a:rPr lang="en-US" altLang="zh-CN" sz="1200" b="1">
                    <a:solidFill>
                      <a:srgbClr val="008000"/>
                    </a:solidFill>
                    <a:latin typeface="微软雅黑" pitchFamily="34" charset="-122"/>
                    <a:ea typeface="微软雅黑" pitchFamily="34" charset="-122"/>
                  </a:rPr>
                  <a:t>2009</a:t>
                </a:r>
                <a:r>
                  <a:rPr lang="zh-CN" altLang="en-US" sz="1200" b="1">
                    <a:solidFill>
                      <a:srgbClr val="008000"/>
                    </a:solidFill>
                    <a:latin typeface="微软雅黑" pitchFamily="34" charset="-122"/>
                    <a:ea typeface="微软雅黑" pitchFamily="34" charset="-122"/>
                  </a:rPr>
                  <a:t>年</a:t>
                </a:r>
                <a:r>
                  <a:rPr lang="en-US" altLang="zh-CN" sz="1200" b="1">
                    <a:solidFill>
                      <a:srgbClr val="008000"/>
                    </a:solidFill>
                    <a:latin typeface="微软雅黑" pitchFamily="34" charset="-122"/>
                    <a:ea typeface="微软雅黑" pitchFamily="34" charset="-122"/>
                  </a:rPr>
                  <a:t>12</a:t>
                </a:r>
                <a:r>
                  <a:rPr lang="zh-CN" altLang="en-US" sz="1200" b="1">
                    <a:solidFill>
                      <a:srgbClr val="008000"/>
                    </a:solidFill>
                    <a:latin typeface="微软雅黑" pitchFamily="34" charset="-122"/>
                    <a:ea typeface="微软雅黑" pitchFamily="34" charset="-122"/>
                  </a:rPr>
                  <a:t>月</a:t>
                </a:r>
                <a:r>
                  <a:rPr lang="zh-CN" altLang="en-US" sz="1200">
                    <a:solidFill>
                      <a:srgbClr val="008000"/>
                    </a:solidFill>
                    <a:latin typeface="微软雅黑" pitchFamily="34" charset="-122"/>
                    <a:ea typeface="微软雅黑" pitchFamily="34" charset="-122"/>
                  </a:rPr>
                  <a:t> </a:t>
                </a:r>
                <a:endParaRPr lang="en-GB" altLang="zh-CN" sz="1200">
                  <a:solidFill>
                    <a:srgbClr val="008000"/>
                  </a:solidFill>
                  <a:latin typeface="微软雅黑" pitchFamily="34" charset="-122"/>
                  <a:ea typeface="微软雅黑" pitchFamily="34" charset="-122"/>
                </a:endParaRPr>
              </a:p>
            </p:txBody>
          </p:sp>
        </p:grpSp>
        <p:sp>
          <p:nvSpPr>
            <p:cNvPr id="15" name="Oval 32"/>
            <p:cNvSpPr>
              <a:spLocks noChangeArrowheads="1"/>
            </p:cNvSpPr>
            <p:nvPr/>
          </p:nvSpPr>
          <p:spPr bwMode="auto">
            <a:xfrm rot="19724973" flipV="1">
              <a:off x="3470275" y="3789363"/>
              <a:ext cx="217488" cy="217487"/>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sp>
          <p:nvSpPr>
            <p:cNvPr id="16" name="Text Box 34"/>
            <p:cNvSpPr txBox="1">
              <a:spLocks noChangeArrowheads="1"/>
            </p:cNvSpPr>
            <p:nvPr/>
          </p:nvSpPr>
          <p:spPr bwMode="auto">
            <a:xfrm>
              <a:off x="3698875" y="3865563"/>
              <a:ext cx="2860675" cy="277812"/>
            </a:xfrm>
            <a:prstGeom prst="rect">
              <a:avLst/>
            </a:prstGeom>
            <a:noFill/>
            <a:ln w="9525">
              <a:noFill/>
              <a:miter lim="800000"/>
              <a:headEnd/>
              <a:tailEnd/>
            </a:ln>
          </p:spPr>
          <p:txBody>
            <a:bodyPr wrap="none" lIns="92075" rIns="92075" bIns="46038">
              <a:spAutoFit/>
            </a:bodyPr>
            <a:lstStyle/>
            <a:p>
              <a:r>
                <a:rPr lang="zh-CN" altLang="en-US" sz="1200" b="1" dirty="0">
                  <a:latin typeface="微软雅黑" pitchFamily="34" charset="-122"/>
                  <a:ea typeface="微软雅黑" pitchFamily="34" charset="-122"/>
                </a:rPr>
                <a:t>渤海易生控股启动全国范围</a:t>
              </a:r>
              <a:r>
                <a:rPr lang="en-US" altLang="zh-CN" sz="1200" b="1" dirty="0">
                  <a:latin typeface="微软雅黑" pitchFamily="34" charset="-122"/>
                  <a:ea typeface="微软雅黑" pitchFamily="34" charset="-122"/>
                </a:rPr>
                <a:t>10</a:t>
              </a:r>
              <a:r>
                <a:rPr lang="zh-CN" altLang="en-US" sz="1200" b="1" dirty="0">
                  <a:latin typeface="微软雅黑" pitchFamily="34" charset="-122"/>
                  <a:ea typeface="微软雅黑" pitchFamily="34" charset="-122"/>
                </a:rPr>
                <a:t>家子公司</a:t>
              </a:r>
              <a:r>
                <a:rPr lang="zh-CN" altLang="en-US" sz="1200" dirty="0">
                  <a:latin typeface="微软雅黑" pitchFamily="34" charset="-122"/>
                  <a:ea typeface="微软雅黑" pitchFamily="34" charset="-122"/>
                </a:rPr>
                <a:t> </a:t>
              </a:r>
              <a:endParaRPr lang="en-GB" altLang="zh-CN" sz="1200" dirty="0">
                <a:latin typeface="微软雅黑" pitchFamily="34" charset="-122"/>
                <a:ea typeface="微软雅黑" pitchFamily="34" charset="-122"/>
              </a:endParaRPr>
            </a:p>
          </p:txBody>
        </p:sp>
        <p:sp>
          <p:nvSpPr>
            <p:cNvPr id="17" name="Oval 36"/>
            <p:cNvSpPr>
              <a:spLocks noChangeArrowheads="1"/>
            </p:cNvSpPr>
            <p:nvPr/>
          </p:nvSpPr>
          <p:spPr bwMode="auto">
            <a:xfrm rot="19724973" flipV="1">
              <a:off x="4313238" y="3041650"/>
              <a:ext cx="217487" cy="217488"/>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sp>
          <p:nvSpPr>
            <p:cNvPr id="18" name="Text Box 42"/>
            <p:cNvSpPr txBox="1">
              <a:spLocks noChangeArrowheads="1"/>
            </p:cNvSpPr>
            <p:nvPr/>
          </p:nvSpPr>
          <p:spPr bwMode="auto">
            <a:xfrm>
              <a:off x="5295900" y="2543175"/>
              <a:ext cx="2493963" cy="461963"/>
            </a:xfrm>
            <a:prstGeom prst="rect">
              <a:avLst/>
            </a:prstGeom>
            <a:noFill/>
            <a:ln w="9525">
              <a:noFill/>
              <a:miter lim="800000"/>
              <a:headEnd/>
              <a:tailEnd/>
            </a:ln>
          </p:spPr>
          <p:txBody>
            <a:bodyPr wrap="none" lIns="92075" rIns="92075" bIns="46038">
              <a:spAutoFit/>
            </a:bodyPr>
            <a:lstStyle/>
            <a:p>
              <a:r>
                <a:rPr lang="zh-CN" altLang="en-US" sz="1200" b="1" dirty="0">
                  <a:latin typeface="微软雅黑" pitchFamily="34" charset="-122"/>
                  <a:ea typeface="微软雅黑" pitchFamily="34" charset="-122"/>
                </a:rPr>
                <a:t>渤海</a:t>
              </a:r>
              <a:r>
                <a:rPr lang="zh-CN" altLang="en-GB" sz="1200" b="1" dirty="0">
                  <a:latin typeface="微软雅黑" pitchFamily="34" charset="-122"/>
                  <a:ea typeface="微软雅黑" pitchFamily="34" charset="-122"/>
                </a:rPr>
                <a:t>易生在全国分公司达到</a:t>
              </a:r>
              <a:r>
                <a:rPr lang="en-GB" altLang="zh-CN" sz="1200" b="1" dirty="0">
                  <a:latin typeface="微软雅黑" pitchFamily="34" charset="-122"/>
                  <a:ea typeface="微软雅黑" pitchFamily="34" charset="-122"/>
                </a:rPr>
                <a:t>108</a:t>
              </a:r>
              <a:r>
                <a:rPr lang="zh-CN" altLang="en-GB" sz="1200" b="1" dirty="0">
                  <a:latin typeface="微软雅黑" pitchFamily="34" charset="-122"/>
                  <a:ea typeface="微软雅黑" pitchFamily="34" charset="-122"/>
                </a:rPr>
                <a:t>家 </a:t>
              </a:r>
            </a:p>
            <a:p>
              <a:r>
                <a:rPr lang="zh-CN" altLang="en-GB" sz="1200" b="1" dirty="0">
                  <a:latin typeface="微软雅黑" pitchFamily="34" charset="-122"/>
                  <a:ea typeface="微软雅黑" pitchFamily="34" charset="-122"/>
                </a:rPr>
                <a:t>计划在海外将增设分公司</a:t>
              </a:r>
              <a:endParaRPr lang="zh-CN" altLang="en-US" sz="1200" b="1" dirty="0">
                <a:latin typeface="微软雅黑" pitchFamily="34" charset="-122"/>
                <a:ea typeface="微软雅黑" pitchFamily="34" charset="-122"/>
              </a:endParaRPr>
            </a:p>
          </p:txBody>
        </p:sp>
        <p:sp>
          <p:nvSpPr>
            <p:cNvPr id="19" name="Text Box 46"/>
            <p:cNvSpPr txBox="1">
              <a:spLocks noChangeArrowheads="1"/>
            </p:cNvSpPr>
            <p:nvPr/>
          </p:nvSpPr>
          <p:spPr bwMode="auto">
            <a:xfrm>
              <a:off x="3962400" y="2390775"/>
              <a:ext cx="966788" cy="277813"/>
            </a:xfrm>
            <a:prstGeom prst="rect">
              <a:avLst/>
            </a:prstGeom>
            <a:noFill/>
            <a:ln w="9525">
              <a:noFill/>
              <a:miter lim="800000"/>
              <a:headEnd/>
              <a:tailEnd/>
            </a:ln>
          </p:spPr>
          <p:txBody>
            <a:bodyPr wrap="none" lIns="92075" rIns="92075" bIns="46038">
              <a:spAutoFit/>
            </a:bodyPr>
            <a:lstStyle/>
            <a:p>
              <a:pPr algn="r"/>
              <a:r>
                <a:rPr lang="en-GB" altLang="zh-CN" sz="1200" b="1">
                  <a:solidFill>
                    <a:srgbClr val="008000"/>
                  </a:solidFill>
                  <a:latin typeface="微软雅黑" pitchFamily="34" charset="-122"/>
                  <a:ea typeface="微软雅黑" pitchFamily="34" charset="-122"/>
                </a:rPr>
                <a:t>2011</a:t>
              </a:r>
              <a:r>
                <a:rPr lang="zh-CN" altLang="en-GB" sz="1200" b="1">
                  <a:solidFill>
                    <a:srgbClr val="008000"/>
                  </a:solidFill>
                  <a:latin typeface="微软雅黑" pitchFamily="34" charset="-122"/>
                  <a:ea typeface="微软雅黑" pitchFamily="34" charset="-122"/>
                </a:rPr>
                <a:t>年</a:t>
              </a:r>
              <a:r>
                <a:rPr lang="en-GB" altLang="zh-CN" sz="1200" b="1">
                  <a:solidFill>
                    <a:srgbClr val="008000"/>
                  </a:solidFill>
                  <a:latin typeface="微软雅黑" pitchFamily="34" charset="-122"/>
                  <a:ea typeface="微软雅黑" pitchFamily="34" charset="-122"/>
                </a:rPr>
                <a:t>1</a:t>
              </a:r>
              <a:r>
                <a:rPr lang="zh-CN" altLang="en-GB" sz="1200" b="1">
                  <a:solidFill>
                    <a:srgbClr val="008000"/>
                  </a:solidFill>
                  <a:latin typeface="微软雅黑" pitchFamily="34" charset="-122"/>
                  <a:ea typeface="微软雅黑" pitchFamily="34" charset="-122"/>
                </a:rPr>
                <a:t>月</a:t>
              </a:r>
            </a:p>
          </p:txBody>
        </p:sp>
        <p:sp>
          <p:nvSpPr>
            <p:cNvPr id="20" name="Text Box 47"/>
            <p:cNvSpPr txBox="1">
              <a:spLocks noChangeArrowheads="1"/>
            </p:cNvSpPr>
            <p:nvPr/>
          </p:nvSpPr>
          <p:spPr bwMode="auto">
            <a:xfrm>
              <a:off x="6000750" y="1857375"/>
              <a:ext cx="2786063" cy="585788"/>
            </a:xfrm>
            <a:prstGeom prst="rect">
              <a:avLst/>
            </a:prstGeom>
            <a:noFill/>
            <a:ln w="9525">
              <a:noFill/>
              <a:miter lim="800000"/>
              <a:headEnd/>
              <a:tailEnd/>
            </a:ln>
          </p:spPr>
          <p:txBody>
            <a:bodyPr lIns="92075" rIns="92075" bIns="46038">
              <a:spAutoFit/>
            </a:bodyPr>
            <a:lstStyle/>
            <a:p>
              <a:r>
                <a:rPr lang="zh-CN" altLang="en-US" sz="1600" b="1" dirty="0">
                  <a:solidFill>
                    <a:srgbClr val="FF0000"/>
                  </a:solidFill>
                  <a:latin typeface="微软雅黑" pitchFamily="34" charset="-122"/>
                  <a:ea typeface="微软雅黑" pitchFamily="34" charset="-122"/>
                </a:rPr>
                <a:t>渤海易生率先获得“中华人民共和国支付业务许可证”</a:t>
              </a:r>
            </a:p>
          </p:txBody>
        </p:sp>
        <p:sp>
          <p:nvSpPr>
            <p:cNvPr id="21" name="Text Box 41"/>
            <p:cNvSpPr txBox="1">
              <a:spLocks noChangeArrowheads="1"/>
            </p:cNvSpPr>
            <p:nvPr/>
          </p:nvSpPr>
          <p:spPr bwMode="auto">
            <a:xfrm>
              <a:off x="2428875" y="3725863"/>
              <a:ext cx="1054100" cy="277812"/>
            </a:xfrm>
            <a:prstGeom prst="rect">
              <a:avLst/>
            </a:prstGeom>
            <a:noFill/>
            <a:ln w="9525">
              <a:noFill/>
              <a:miter lim="800000"/>
              <a:headEnd/>
              <a:tailEnd/>
            </a:ln>
          </p:spPr>
          <p:txBody>
            <a:bodyPr lIns="92075" rIns="92075" bIns="46038">
              <a:spAutoFit/>
            </a:bodyPr>
            <a:lstStyle/>
            <a:p>
              <a:pPr algn="r"/>
              <a:r>
                <a:rPr lang="en-GB" altLang="zh-CN" sz="1200" b="1">
                  <a:solidFill>
                    <a:srgbClr val="008000"/>
                  </a:solidFill>
                  <a:latin typeface="微软雅黑" pitchFamily="34" charset="-122"/>
                  <a:ea typeface="微软雅黑" pitchFamily="34" charset="-122"/>
                </a:rPr>
                <a:t>2010</a:t>
              </a:r>
              <a:r>
                <a:rPr lang="zh-CN" altLang="en-GB" sz="1200" b="1">
                  <a:solidFill>
                    <a:srgbClr val="008000"/>
                  </a:solidFill>
                  <a:latin typeface="微软雅黑" pitchFamily="34" charset="-122"/>
                  <a:ea typeface="微软雅黑" pitchFamily="34" charset="-122"/>
                </a:rPr>
                <a:t>年</a:t>
              </a:r>
              <a:r>
                <a:rPr lang="en-GB" altLang="zh-CN" sz="1200" b="1">
                  <a:solidFill>
                    <a:srgbClr val="008000"/>
                  </a:solidFill>
                  <a:latin typeface="微软雅黑" pitchFamily="34" charset="-122"/>
                  <a:ea typeface="微软雅黑" pitchFamily="34" charset="-122"/>
                </a:rPr>
                <a:t>1</a:t>
              </a:r>
              <a:r>
                <a:rPr lang="zh-CN" altLang="en-GB" sz="1200" b="1">
                  <a:solidFill>
                    <a:srgbClr val="008000"/>
                  </a:solidFill>
                  <a:latin typeface="微软雅黑" pitchFamily="34" charset="-122"/>
                  <a:ea typeface="微软雅黑" pitchFamily="34" charset="-122"/>
                </a:rPr>
                <a:t>月</a:t>
              </a:r>
            </a:p>
          </p:txBody>
        </p:sp>
        <p:sp>
          <p:nvSpPr>
            <p:cNvPr id="22" name="Oval 40"/>
            <p:cNvSpPr>
              <a:spLocks noChangeArrowheads="1"/>
            </p:cNvSpPr>
            <p:nvPr/>
          </p:nvSpPr>
          <p:spPr bwMode="auto">
            <a:xfrm rot="19724973" flipV="1">
              <a:off x="4914900" y="2543175"/>
              <a:ext cx="217488" cy="217488"/>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sp>
          <p:nvSpPr>
            <p:cNvPr id="23" name="Text Box 46"/>
            <p:cNvSpPr txBox="1">
              <a:spLocks noChangeArrowheads="1"/>
            </p:cNvSpPr>
            <p:nvPr/>
          </p:nvSpPr>
          <p:spPr bwMode="auto">
            <a:xfrm>
              <a:off x="4352925" y="1714500"/>
              <a:ext cx="1309688" cy="277813"/>
            </a:xfrm>
            <a:prstGeom prst="rect">
              <a:avLst/>
            </a:prstGeom>
            <a:noFill/>
            <a:ln w="9525">
              <a:noFill/>
              <a:miter lim="800000"/>
              <a:headEnd/>
              <a:tailEnd/>
            </a:ln>
          </p:spPr>
          <p:txBody>
            <a:bodyPr wrap="none" lIns="92075" rIns="92075" bIns="46038">
              <a:spAutoFit/>
            </a:bodyPr>
            <a:lstStyle/>
            <a:p>
              <a:pPr algn="r"/>
              <a:r>
                <a:rPr lang="en-GB" altLang="zh-CN" sz="1200" b="1">
                  <a:solidFill>
                    <a:srgbClr val="008000"/>
                  </a:solidFill>
                  <a:latin typeface="微软雅黑" pitchFamily="34" charset="-122"/>
                  <a:ea typeface="微软雅黑" pitchFamily="34" charset="-122"/>
                </a:rPr>
                <a:t>2011</a:t>
              </a:r>
              <a:r>
                <a:rPr lang="zh-CN" altLang="en-GB" sz="1200" b="1">
                  <a:solidFill>
                    <a:srgbClr val="008000"/>
                  </a:solidFill>
                  <a:latin typeface="微软雅黑" pitchFamily="34" charset="-122"/>
                  <a:ea typeface="微软雅黑" pitchFamily="34" charset="-122"/>
                </a:rPr>
                <a:t>年</a:t>
              </a:r>
              <a:r>
                <a:rPr lang="en-GB" altLang="zh-CN" sz="1200" b="1">
                  <a:solidFill>
                    <a:srgbClr val="008000"/>
                  </a:solidFill>
                  <a:latin typeface="微软雅黑" pitchFamily="34" charset="-122"/>
                  <a:ea typeface="微软雅黑" pitchFamily="34" charset="-122"/>
                </a:rPr>
                <a:t>5</a:t>
              </a:r>
              <a:r>
                <a:rPr lang="zh-CN" altLang="en-GB" sz="1200" b="1">
                  <a:solidFill>
                    <a:srgbClr val="008000"/>
                  </a:solidFill>
                  <a:latin typeface="微软雅黑" pitchFamily="34" charset="-122"/>
                  <a:ea typeface="微软雅黑" pitchFamily="34" charset="-122"/>
                </a:rPr>
                <a:t>月</a:t>
              </a:r>
              <a:r>
                <a:rPr lang="en-US" altLang="zh-CN" sz="1200" b="1">
                  <a:solidFill>
                    <a:srgbClr val="008000"/>
                  </a:solidFill>
                  <a:latin typeface="微软雅黑" pitchFamily="34" charset="-122"/>
                  <a:ea typeface="微软雅黑" pitchFamily="34" charset="-122"/>
                </a:rPr>
                <a:t>18</a:t>
              </a:r>
              <a:r>
                <a:rPr lang="zh-CN" altLang="en-US" sz="1200" b="1">
                  <a:solidFill>
                    <a:srgbClr val="008000"/>
                  </a:solidFill>
                  <a:latin typeface="微软雅黑" pitchFamily="34" charset="-122"/>
                  <a:ea typeface="微软雅黑" pitchFamily="34" charset="-122"/>
                </a:rPr>
                <a:t>日</a:t>
              </a:r>
              <a:endParaRPr lang="zh-CN" altLang="en-GB" sz="1200" b="1">
                <a:solidFill>
                  <a:srgbClr val="008000"/>
                </a:solidFill>
                <a:latin typeface="微软雅黑" pitchFamily="34" charset="-122"/>
                <a:ea typeface="微软雅黑" pitchFamily="34" charset="-122"/>
              </a:endParaRPr>
            </a:p>
          </p:txBody>
        </p:sp>
        <p:sp>
          <p:nvSpPr>
            <p:cNvPr id="24" name="Oval 40"/>
            <p:cNvSpPr>
              <a:spLocks noChangeArrowheads="1"/>
            </p:cNvSpPr>
            <p:nvPr/>
          </p:nvSpPr>
          <p:spPr bwMode="auto">
            <a:xfrm rot="19724973" flipV="1">
              <a:off x="5613400" y="1898650"/>
              <a:ext cx="217488" cy="217488"/>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sp>
          <p:nvSpPr>
            <p:cNvPr id="25" name="Text Box 47"/>
            <p:cNvSpPr txBox="1">
              <a:spLocks noChangeArrowheads="1"/>
            </p:cNvSpPr>
            <p:nvPr/>
          </p:nvSpPr>
          <p:spPr bwMode="auto">
            <a:xfrm>
              <a:off x="4510088" y="3154363"/>
              <a:ext cx="3263900" cy="277812"/>
            </a:xfrm>
            <a:prstGeom prst="rect">
              <a:avLst/>
            </a:prstGeom>
            <a:noFill/>
            <a:ln w="9525">
              <a:noFill/>
              <a:miter lim="800000"/>
              <a:headEnd/>
              <a:tailEnd/>
            </a:ln>
          </p:spPr>
          <p:txBody>
            <a:bodyPr wrap="none" lIns="92075" rIns="92075" bIns="46038">
              <a:spAutoFit/>
            </a:bodyPr>
            <a:lstStyle/>
            <a:p>
              <a:r>
                <a:rPr lang="zh-CN" altLang="en-US" sz="1200" b="1" dirty="0">
                  <a:latin typeface="微软雅黑" pitchFamily="34" charset="-122"/>
                  <a:ea typeface="微软雅黑" pitchFamily="34" charset="-122"/>
                </a:rPr>
                <a:t>唯一商务部批准的发售消费储值卡的服务机构</a:t>
              </a:r>
            </a:p>
          </p:txBody>
        </p:sp>
        <p:sp>
          <p:nvSpPr>
            <p:cNvPr id="26" name="Text Box 47"/>
            <p:cNvSpPr txBox="1">
              <a:spLocks noChangeArrowheads="1"/>
            </p:cNvSpPr>
            <p:nvPr/>
          </p:nvSpPr>
          <p:spPr bwMode="auto">
            <a:xfrm>
              <a:off x="6715125" y="1285875"/>
              <a:ext cx="1860550" cy="274638"/>
            </a:xfrm>
            <a:prstGeom prst="rect">
              <a:avLst/>
            </a:prstGeom>
            <a:noFill/>
            <a:ln w="9525">
              <a:noFill/>
              <a:miter lim="800000"/>
              <a:headEnd/>
              <a:tailEnd/>
            </a:ln>
          </p:spPr>
          <p:txBody>
            <a:bodyPr wrap="none" lIns="92075" rIns="92075" bIns="46038">
              <a:spAutoFit/>
            </a:bodyPr>
            <a:lstStyle/>
            <a:p>
              <a:r>
                <a:rPr lang="zh-CN" altLang="en-US" sz="1200" b="1" dirty="0">
                  <a:latin typeface="微软雅黑" pitchFamily="34" charset="-122"/>
                  <a:ea typeface="微软雅黑" pitchFamily="34" charset="-122"/>
                </a:rPr>
                <a:t>易生勇攀高峰，追寻不止</a:t>
              </a:r>
            </a:p>
          </p:txBody>
        </p:sp>
        <p:sp>
          <p:nvSpPr>
            <p:cNvPr id="27" name="Text Box 46"/>
            <p:cNvSpPr txBox="1">
              <a:spLocks noChangeArrowheads="1"/>
            </p:cNvSpPr>
            <p:nvPr/>
          </p:nvSpPr>
          <p:spPr bwMode="auto">
            <a:xfrm>
              <a:off x="3333750" y="3011488"/>
              <a:ext cx="952500" cy="461962"/>
            </a:xfrm>
            <a:prstGeom prst="rect">
              <a:avLst/>
            </a:prstGeom>
            <a:noFill/>
            <a:ln w="9525">
              <a:noFill/>
              <a:miter lim="800000"/>
              <a:headEnd/>
              <a:tailEnd/>
            </a:ln>
          </p:spPr>
          <p:txBody>
            <a:bodyPr lIns="92075" rIns="92075" bIns="46038">
              <a:spAutoFit/>
            </a:bodyPr>
            <a:lstStyle/>
            <a:p>
              <a:pPr algn="r"/>
              <a:r>
                <a:rPr lang="en-GB" altLang="zh-CN" sz="1200" b="1">
                  <a:solidFill>
                    <a:srgbClr val="008000"/>
                  </a:solidFill>
                  <a:latin typeface="微软雅黑" pitchFamily="34" charset="-122"/>
                  <a:ea typeface="微软雅黑" pitchFamily="34" charset="-122"/>
                </a:rPr>
                <a:t>2010</a:t>
              </a:r>
              <a:r>
                <a:rPr lang="zh-CN" altLang="en-GB" sz="1200" b="1">
                  <a:solidFill>
                    <a:srgbClr val="008000"/>
                  </a:solidFill>
                  <a:latin typeface="微软雅黑" pitchFamily="34" charset="-122"/>
                  <a:ea typeface="微软雅黑" pitchFamily="34" charset="-122"/>
                </a:rPr>
                <a:t>年</a:t>
              </a:r>
              <a:r>
                <a:rPr lang="en-GB" altLang="zh-CN" sz="1200" b="1">
                  <a:solidFill>
                    <a:srgbClr val="008000"/>
                  </a:solidFill>
                  <a:latin typeface="微软雅黑" pitchFamily="34" charset="-122"/>
                  <a:ea typeface="微软雅黑" pitchFamily="34" charset="-122"/>
                </a:rPr>
                <a:t>1</a:t>
              </a:r>
              <a:r>
                <a:rPr lang="zh-CN" altLang="en-GB" sz="1200" b="1">
                  <a:solidFill>
                    <a:srgbClr val="008000"/>
                  </a:solidFill>
                  <a:latin typeface="微软雅黑" pitchFamily="34" charset="-122"/>
                  <a:ea typeface="微软雅黑" pitchFamily="34" charset="-122"/>
                </a:rPr>
                <a:t>月</a:t>
              </a:r>
            </a:p>
          </p:txBody>
        </p:sp>
        <p:sp>
          <p:nvSpPr>
            <p:cNvPr id="28" name="Text Box 34"/>
            <p:cNvSpPr txBox="1">
              <a:spLocks noChangeArrowheads="1"/>
            </p:cNvSpPr>
            <p:nvPr/>
          </p:nvSpPr>
          <p:spPr bwMode="auto">
            <a:xfrm>
              <a:off x="3081338" y="4324350"/>
              <a:ext cx="3603625" cy="461963"/>
            </a:xfrm>
            <a:prstGeom prst="rect">
              <a:avLst/>
            </a:prstGeom>
            <a:noFill/>
            <a:ln w="9525">
              <a:noFill/>
              <a:miter lim="800000"/>
              <a:headEnd/>
              <a:tailEnd/>
            </a:ln>
          </p:spPr>
          <p:txBody>
            <a:bodyPr wrap="none" lIns="92075" rIns="92075" bIns="46038">
              <a:spAutoFit/>
            </a:bodyPr>
            <a:lstStyle/>
            <a:p>
              <a:r>
                <a:rPr lang="zh-CN" altLang="en-US" sz="1200" b="1" dirty="0">
                  <a:latin typeface="微软雅黑" pitchFamily="34" charset="-122"/>
                  <a:ea typeface="微软雅黑" pitchFamily="34" charset="-122"/>
                </a:rPr>
                <a:t>渤海易卡特约商户数量突破</a:t>
              </a:r>
              <a:r>
                <a:rPr lang="en-US" altLang="zh-CN" sz="1200" b="1" dirty="0">
                  <a:latin typeface="微软雅黑" pitchFamily="34" charset="-122"/>
                  <a:ea typeface="微软雅黑" pitchFamily="34" charset="-122"/>
                </a:rPr>
                <a:t>100</a:t>
              </a:r>
              <a:r>
                <a:rPr lang="zh-CN" altLang="en-US" sz="1200" b="1" dirty="0">
                  <a:latin typeface="微软雅黑" pitchFamily="34" charset="-122"/>
                  <a:ea typeface="微软雅黑" pitchFamily="34" charset="-122"/>
                </a:rPr>
                <a:t>家</a:t>
              </a:r>
            </a:p>
            <a:p>
              <a:r>
                <a:rPr lang="zh-CN" altLang="en-US" sz="1200" b="1" dirty="0">
                  <a:latin typeface="微软雅黑" pitchFamily="34" charset="-122"/>
                  <a:ea typeface="微软雅黑" pitchFamily="34" charset="-122"/>
                </a:rPr>
                <a:t>渤海易生权益卡</a:t>
              </a:r>
              <a:r>
                <a:rPr lang="en-US" altLang="zh-CN" sz="1200" b="1" dirty="0">
                  <a:latin typeface="微软雅黑" pitchFamily="34" charset="-122"/>
                  <a:ea typeface="微软雅黑" pitchFamily="34" charset="-122"/>
                </a:rPr>
                <a:t>——</a:t>
              </a:r>
              <a:r>
                <a:rPr lang="zh-CN" altLang="en-US" sz="1200" b="1" dirty="0">
                  <a:latin typeface="微软雅黑" pitchFamily="34" charset="-122"/>
                  <a:ea typeface="微软雅黑" pitchFamily="34" charset="-122"/>
                </a:rPr>
                <a:t>新金鹿卡销售突破</a:t>
              </a:r>
              <a:r>
                <a:rPr lang="en-US" altLang="zh-CN" sz="1200" b="1" dirty="0">
                  <a:latin typeface="微软雅黑" pitchFamily="34" charset="-122"/>
                  <a:ea typeface="微软雅黑" pitchFamily="34" charset="-122"/>
                </a:rPr>
                <a:t>1000</a:t>
              </a:r>
              <a:r>
                <a:rPr lang="zh-CN" altLang="en-US" sz="1200" b="1" dirty="0">
                  <a:latin typeface="微软雅黑" pitchFamily="34" charset="-122"/>
                  <a:ea typeface="微软雅黑" pitchFamily="34" charset="-122"/>
                </a:rPr>
                <a:t>万元</a:t>
              </a:r>
              <a:r>
                <a:rPr lang="zh-CN" altLang="en-US" sz="1200" dirty="0">
                  <a:latin typeface="微软雅黑" pitchFamily="34" charset="-122"/>
                  <a:ea typeface="微软雅黑" pitchFamily="34" charset="-122"/>
                </a:rPr>
                <a:t>  </a:t>
              </a:r>
              <a:endParaRPr lang="en-GB" altLang="zh-CN" sz="1200" dirty="0">
                <a:latin typeface="微软雅黑" pitchFamily="34" charset="-122"/>
                <a:ea typeface="微软雅黑" pitchFamily="34" charset="-122"/>
              </a:endParaRPr>
            </a:p>
          </p:txBody>
        </p:sp>
        <p:sp>
          <p:nvSpPr>
            <p:cNvPr id="29" name="Oval 8"/>
            <p:cNvSpPr>
              <a:spLocks noChangeArrowheads="1"/>
            </p:cNvSpPr>
            <p:nvPr/>
          </p:nvSpPr>
          <p:spPr bwMode="auto">
            <a:xfrm rot="19724973" flipV="1">
              <a:off x="1255713" y="5756275"/>
              <a:ext cx="217487" cy="217488"/>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sp>
          <p:nvSpPr>
            <p:cNvPr id="30" name="Text Box 6"/>
            <p:cNvSpPr txBox="1">
              <a:spLocks noChangeArrowheads="1"/>
            </p:cNvSpPr>
            <p:nvPr/>
          </p:nvSpPr>
          <p:spPr bwMode="auto">
            <a:xfrm>
              <a:off x="1571625" y="5786438"/>
              <a:ext cx="2955925" cy="277812"/>
            </a:xfrm>
            <a:prstGeom prst="rect">
              <a:avLst/>
            </a:prstGeom>
            <a:noFill/>
            <a:ln w="9525">
              <a:noFill/>
              <a:miter lim="800000"/>
              <a:headEnd/>
              <a:tailEnd/>
            </a:ln>
          </p:spPr>
          <p:txBody>
            <a:bodyPr wrap="none" lIns="92075" rIns="92075" bIns="46038">
              <a:spAutoFit/>
            </a:bodyPr>
            <a:lstStyle/>
            <a:p>
              <a:r>
                <a:rPr lang="zh-CN" altLang="en-US" sz="1200" b="1" dirty="0">
                  <a:latin typeface="微软雅黑" pitchFamily="34" charset="-122"/>
                  <a:ea typeface="微软雅黑" pitchFamily="34" charset="-122"/>
                </a:rPr>
                <a:t>天津注册成立渤海易生商务服务有限公司</a:t>
              </a:r>
              <a:endParaRPr lang="en-GB" altLang="zh-CN" sz="1200" b="1" dirty="0">
                <a:latin typeface="微软雅黑" pitchFamily="34" charset="-122"/>
                <a:ea typeface="微软雅黑" pitchFamily="34" charset="-122"/>
              </a:endParaRPr>
            </a:p>
          </p:txBody>
        </p:sp>
        <p:sp>
          <p:nvSpPr>
            <p:cNvPr id="31" name="Text Box 41"/>
            <p:cNvSpPr txBox="1">
              <a:spLocks noChangeArrowheads="1"/>
            </p:cNvSpPr>
            <p:nvPr/>
          </p:nvSpPr>
          <p:spPr bwMode="auto">
            <a:xfrm>
              <a:off x="2719388" y="3357563"/>
              <a:ext cx="1060450" cy="277812"/>
            </a:xfrm>
            <a:prstGeom prst="rect">
              <a:avLst/>
            </a:prstGeom>
            <a:noFill/>
            <a:ln w="9525">
              <a:noFill/>
              <a:miter lim="800000"/>
              <a:headEnd/>
              <a:tailEnd/>
            </a:ln>
          </p:spPr>
          <p:txBody>
            <a:bodyPr wrap="none" lIns="92075" rIns="92075" bIns="46038">
              <a:spAutoFit/>
            </a:bodyPr>
            <a:lstStyle/>
            <a:p>
              <a:pPr algn="r"/>
              <a:r>
                <a:rPr lang="en-GB" altLang="zh-CN" sz="1200" b="1">
                  <a:solidFill>
                    <a:srgbClr val="008000"/>
                  </a:solidFill>
                  <a:latin typeface="微软雅黑" pitchFamily="34" charset="-122"/>
                  <a:ea typeface="微软雅黑" pitchFamily="34" charset="-122"/>
                </a:rPr>
                <a:t>2010</a:t>
              </a:r>
              <a:r>
                <a:rPr lang="zh-CN" altLang="en-GB" sz="1200" b="1">
                  <a:solidFill>
                    <a:srgbClr val="008000"/>
                  </a:solidFill>
                  <a:latin typeface="微软雅黑" pitchFamily="34" charset="-122"/>
                  <a:ea typeface="微软雅黑" pitchFamily="34" charset="-122"/>
                </a:rPr>
                <a:t>年</a:t>
              </a:r>
              <a:r>
                <a:rPr lang="en-GB" altLang="zh-CN" sz="1200" b="1">
                  <a:solidFill>
                    <a:srgbClr val="008000"/>
                  </a:solidFill>
                  <a:latin typeface="微软雅黑" pitchFamily="34" charset="-122"/>
                  <a:ea typeface="微软雅黑" pitchFamily="34" charset="-122"/>
                </a:rPr>
                <a:t>12</a:t>
              </a:r>
              <a:r>
                <a:rPr lang="zh-CN" altLang="en-GB" sz="1200" b="1">
                  <a:solidFill>
                    <a:srgbClr val="008000"/>
                  </a:solidFill>
                  <a:latin typeface="微软雅黑" pitchFamily="34" charset="-122"/>
                  <a:ea typeface="微软雅黑" pitchFamily="34" charset="-122"/>
                </a:rPr>
                <a:t>月</a:t>
              </a:r>
            </a:p>
          </p:txBody>
        </p:sp>
        <p:sp>
          <p:nvSpPr>
            <p:cNvPr id="32" name="Text Box 46"/>
            <p:cNvSpPr txBox="1">
              <a:spLocks noChangeArrowheads="1"/>
            </p:cNvSpPr>
            <p:nvPr/>
          </p:nvSpPr>
          <p:spPr bwMode="auto">
            <a:xfrm>
              <a:off x="4157663" y="3586163"/>
              <a:ext cx="2667000" cy="274637"/>
            </a:xfrm>
            <a:prstGeom prst="rect">
              <a:avLst/>
            </a:prstGeom>
            <a:noFill/>
            <a:ln w="9525">
              <a:noFill/>
              <a:miter lim="800000"/>
              <a:headEnd/>
              <a:tailEnd/>
            </a:ln>
          </p:spPr>
          <p:txBody>
            <a:bodyPr>
              <a:spAutoFit/>
            </a:bodyPr>
            <a:lstStyle/>
            <a:p>
              <a:pPr>
                <a:spcBef>
                  <a:spcPct val="50000"/>
                </a:spcBef>
              </a:pPr>
              <a:r>
                <a:rPr lang="zh-CN" altLang="en-US" sz="1200" b="1" dirty="0">
                  <a:latin typeface="微软雅黑" pitchFamily="34" charset="-122"/>
                  <a:ea typeface="微软雅黑" pitchFamily="34" charset="-122"/>
                </a:rPr>
                <a:t>海航易生发行预付费卡过</a:t>
              </a:r>
              <a:r>
                <a:rPr lang="en-US" altLang="zh-CN" sz="1200" b="1" dirty="0">
                  <a:latin typeface="微软雅黑" pitchFamily="34" charset="-122"/>
                  <a:ea typeface="微软雅黑" pitchFamily="34" charset="-122"/>
                </a:rPr>
                <a:t>100</a:t>
              </a:r>
              <a:r>
                <a:rPr lang="zh-CN" altLang="en-US" sz="1200" b="1" dirty="0">
                  <a:latin typeface="微软雅黑" pitchFamily="34" charset="-122"/>
                  <a:ea typeface="微软雅黑" pitchFamily="34" charset="-122"/>
                </a:rPr>
                <a:t>亿</a:t>
              </a:r>
            </a:p>
          </p:txBody>
        </p:sp>
        <p:sp>
          <p:nvSpPr>
            <p:cNvPr id="33" name="Oval 36"/>
            <p:cNvSpPr>
              <a:spLocks noChangeArrowheads="1"/>
            </p:cNvSpPr>
            <p:nvPr/>
          </p:nvSpPr>
          <p:spPr bwMode="auto">
            <a:xfrm rot="19724973" flipV="1">
              <a:off x="3827463" y="3470275"/>
              <a:ext cx="217487" cy="217488"/>
            </a:xfrm>
            <a:prstGeom prst="ellipse">
              <a:avLst/>
            </a:prstGeom>
            <a:solidFill>
              <a:schemeClr val="bg1"/>
            </a:solidFill>
            <a:ln w="57150" algn="ctr">
              <a:solidFill>
                <a:srgbClr val="3366FF"/>
              </a:solidFill>
              <a:round/>
              <a:headEnd/>
              <a:tailEnd/>
            </a:ln>
          </p:spPr>
          <p:txBody>
            <a:bodyPr rot="10800000" wrap="none" lIns="92075" rIns="92075" bIns="46038" anchor="ctr"/>
            <a:lstStyle/>
            <a:p>
              <a:endParaRPr lang="zh-CN" altLang="zh-CN" sz="800" b="1">
                <a:latin typeface="微软雅黑" pitchFamily="34" charset="-122"/>
                <a:ea typeface="微软雅黑"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4" name="Picture 86" descr="cooltools-shape"/>
          <p:cNvPicPr>
            <a:picLocks noChangeAspect="1" noChangeArrowheads="1"/>
          </p:cNvPicPr>
          <p:nvPr/>
        </p:nvPicPr>
        <p:blipFill>
          <a:blip r:embed="rId3"/>
          <a:srcRect/>
          <a:stretch>
            <a:fillRect/>
          </a:stretch>
        </p:blipFill>
        <p:spPr bwMode="auto">
          <a:xfrm>
            <a:off x="0" y="2786058"/>
            <a:ext cx="9144000" cy="1214446"/>
          </a:xfrm>
          <a:prstGeom prst="rect">
            <a:avLst/>
          </a:prstGeom>
          <a:noFill/>
          <a:ln w="9525">
            <a:noFill/>
            <a:miter lim="800000"/>
            <a:headEnd/>
            <a:tailEnd/>
          </a:ln>
        </p:spPr>
      </p:pic>
      <p:sp>
        <p:nvSpPr>
          <p:cNvPr id="38" name="TextBox 37"/>
          <p:cNvSpPr txBox="1"/>
          <p:nvPr/>
        </p:nvSpPr>
        <p:spPr>
          <a:xfrm>
            <a:off x="3000364" y="3000372"/>
            <a:ext cx="3429024" cy="523220"/>
          </a:xfrm>
          <a:prstGeom prst="rect">
            <a:avLst/>
          </a:prstGeom>
          <a:noFill/>
        </p:spPr>
        <p:txBody>
          <a:bodyPr wrap="square" rtlCol="0">
            <a:spAutoFit/>
          </a:bodyPr>
          <a:lstStyle/>
          <a:p>
            <a:pPr>
              <a:buFont typeface="Wingdings" pitchFamily="2" charset="2"/>
              <a:buChar char="Ø"/>
            </a:pPr>
            <a:r>
              <a:rPr lang="zh-CN" altLang="en-US" sz="2800" dirty="0" smtClean="0">
                <a:solidFill>
                  <a:schemeClr val="accent6">
                    <a:lumMod val="75000"/>
                  </a:schemeClr>
                </a:solidFill>
                <a:latin typeface="微软雅黑" pitchFamily="34" charset="-122"/>
                <a:ea typeface="微软雅黑" pitchFamily="34" charset="-122"/>
              </a:rPr>
              <a:t>  渤海易生产品</a:t>
            </a:r>
            <a:endParaRPr lang="zh-CN" altLang="en-US" sz="2800" dirty="0">
              <a:solidFill>
                <a:schemeClr val="accent6">
                  <a:lumMod val="75000"/>
                </a:schemeClr>
              </a:solidFill>
              <a:latin typeface="微软雅黑" pitchFamily="34" charset="-122"/>
              <a:ea typeface="微软雅黑" pitchFamily="34" charset="-122"/>
            </a:endParaRPr>
          </a:p>
        </p:txBody>
      </p:sp>
      <p:pic>
        <p:nvPicPr>
          <p:cNvPr id="33" name="Picture 3" descr="Cover blank"/>
          <p:cNvPicPr>
            <a:picLocks noChangeAspect="1" noChangeArrowheads="1"/>
          </p:cNvPicPr>
          <p:nvPr/>
        </p:nvPicPr>
        <p:blipFill>
          <a:blip r:embed="rId4"/>
          <a:srcRect/>
          <a:stretch>
            <a:fillRect/>
          </a:stretch>
        </p:blipFill>
        <p:spPr bwMode="auto">
          <a:xfrm>
            <a:off x="-3175" y="-3175"/>
            <a:ext cx="1431903" cy="676751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49"/>
          <p:cNvPicPr>
            <a:picLocks noChangeAspect="1" noChangeArrowheads="1"/>
          </p:cNvPicPr>
          <p:nvPr/>
        </p:nvPicPr>
        <p:blipFill>
          <a:blip r:embed="rId3" cstate="print"/>
          <a:srcRect/>
          <a:stretch>
            <a:fillRect/>
          </a:stretch>
        </p:blipFill>
        <p:spPr bwMode="auto">
          <a:xfrm>
            <a:off x="571472" y="1714488"/>
            <a:ext cx="428628" cy="571504"/>
          </a:xfrm>
          <a:prstGeom prst="rect">
            <a:avLst/>
          </a:prstGeom>
          <a:no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pic>
      <p:grpSp>
        <p:nvGrpSpPr>
          <p:cNvPr id="24" name="组合 23"/>
          <p:cNvGrpSpPr/>
          <p:nvPr/>
        </p:nvGrpSpPr>
        <p:grpSpPr>
          <a:xfrm>
            <a:off x="5072066" y="3143248"/>
            <a:ext cx="501599" cy="317216"/>
            <a:chOff x="1857356" y="3643314"/>
            <a:chExt cx="1471633" cy="1125385"/>
          </a:xfrm>
        </p:grpSpPr>
        <p:pic>
          <p:nvPicPr>
            <p:cNvPr id="21" name="Picture 5" descr="C:\Documents and Settings\Administrator\Application Data\Tencent\Users\53556034\QQ\WinTemp\RichOle\3S]2~J5Y8VQ@LI9S71]9{53.jpg"/>
            <p:cNvPicPr>
              <a:picLocks noChangeAspect="1" noChangeArrowheads="1"/>
            </p:cNvPicPr>
            <p:nvPr/>
          </p:nvPicPr>
          <p:blipFill>
            <a:blip r:embed="rId4" cstate="print"/>
            <a:srcRect/>
            <a:stretch>
              <a:fillRect/>
            </a:stretch>
          </p:blipFill>
          <p:spPr bwMode="auto">
            <a:xfrm>
              <a:off x="1857356" y="3643314"/>
              <a:ext cx="1257319" cy="852420"/>
            </a:xfrm>
            <a:prstGeom prst="rect">
              <a:avLst/>
            </a:prstGeom>
            <a:noFill/>
            <a:ln w="9525">
              <a:noFill/>
              <a:miter lim="800000"/>
              <a:headEnd/>
              <a:tailEnd/>
            </a:ln>
            <a:scene3d>
              <a:camera prst="perspectiveContrastingRightFacing"/>
              <a:lightRig rig="threePt" dir="t"/>
            </a:scene3d>
          </p:spPr>
        </p:pic>
        <p:pic>
          <p:nvPicPr>
            <p:cNvPr id="22" name="Picture 7" descr="C:\Documents and Settings\l\Application Data\Tencent\Users\1052466985\QQ\WinTemp\RichOle\7}YN7GXXOE__%)_~7U8RZIT.jpg"/>
            <p:cNvPicPr>
              <a:picLocks noChangeAspect="1" noChangeArrowheads="1"/>
            </p:cNvPicPr>
            <p:nvPr/>
          </p:nvPicPr>
          <p:blipFill>
            <a:blip r:embed="rId5" cstate="print"/>
            <a:srcRect/>
            <a:stretch>
              <a:fillRect/>
            </a:stretch>
          </p:blipFill>
          <p:spPr bwMode="auto">
            <a:xfrm>
              <a:off x="2000232" y="3786190"/>
              <a:ext cx="1261581" cy="852420"/>
            </a:xfrm>
            <a:prstGeom prst="rect">
              <a:avLst/>
            </a:prstGeom>
            <a:noFill/>
            <a:scene3d>
              <a:camera prst="perspectiveContrastingRightFacing"/>
              <a:lightRig rig="threePt" dir="t"/>
            </a:scene3d>
          </p:spPr>
        </p:pic>
        <p:pic>
          <p:nvPicPr>
            <p:cNvPr id="23" name="Picture 6" descr="C:\Documents and Settings\Administrator\Application Data\Tencent\Users\53556034\QQ\WinTemp\RichOle\TW(`0L@$Y`Z}3IHI6K$JHUC.jpg"/>
            <p:cNvPicPr>
              <a:picLocks noChangeAspect="1" noChangeArrowheads="1"/>
            </p:cNvPicPr>
            <p:nvPr/>
          </p:nvPicPr>
          <p:blipFill>
            <a:blip r:embed="rId6" cstate="print"/>
            <a:srcRect/>
            <a:stretch>
              <a:fillRect/>
            </a:stretch>
          </p:blipFill>
          <p:spPr bwMode="auto">
            <a:xfrm>
              <a:off x="2071670" y="3929066"/>
              <a:ext cx="1257319" cy="839633"/>
            </a:xfrm>
            <a:prstGeom prst="rect">
              <a:avLst/>
            </a:prstGeom>
            <a:noFill/>
            <a:ln w="9525">
              <a:noFill/>
              <a:miter lim="800000"/>
              <a:headEnd/>
              <a:tailEnd/>
            </a:ln>
            <a:scene3d>
              <a:camera prst="perspectiveContrastingRightFacing"/>
              <a:lightRig rig="threePt" dir="t"/>
            </a:scene3d>
          </p:spPr>
        </p:pic>
      </p:grpSp>
      <p:pic>
        <p:nvPicPr>
          <p:cNvPr id="15" name="Picture 3" descr="01"/>
          <p:cNvPicPr>
            <a:picLocks noChangeAspect="1" noChangeArrowheads="1"/>
          </p:cNvPicPr>
          <p:nvPr/>
        </p:nvPicPr>
        <p:blipFill>
          <a:blip r:embed="rId7" cstate="print"/>
          <a:srcRect/>
          <a:stretch>
            <a:fillRect/>
          </a:stretch>
        </p:blipFill>
        <p:spPr bwMode="auto">
          <a:xfrm>
            <a:off x="5072066" y="3786190"/>
            <a:ext cx="485761" cy="379639"/>
          </a:xfrm>
          <a:prstGeom prst="rect">
            <a:avLst/>
          </a:prstGeom>
          <a:noFill/>
          <a:ln w="9525">
            <a:noFill/>
            <a:miter lim="800000"/>
            <a:headEnd/>
            <a:tailEnd/>
          </a:ln>
        </p:spPr>
      </p:pic>
      <p:sp>
        <p:nvSpPr>
          <p:cNvPr id="27" name="Freeform 43"/>
          <p:cNvSpPr>
            <a:spLocks/>
          </p:cNvSpPr>
          <p:nvPr/>
        </p:nvSpPr>
        <p:spPr bwMode="auto">
          <a:xfrm rot="5400000" flipH="1">
            <a:off x="5679289" y="1964521"/>
            <a:ext cx="857256" cy="2357454"/>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28" name="Freeform 43"/>
          <p:cNvSpPr>
            <a:spLocks/>
          </p:cNvSpPr>
          <p:nvPr/>
        </p:nvSpPr>
        <p:spPr bwMode="auto">
          <a:xfrm rot="16200000">
            <a:off x="1555724" y="1230302"/>
            <a:ext cx="1103316" cy="3357572"/>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29" name="Freeform 43"/>
          <p:cNvSpPr>
            <a:spLocks/>
          </p:cNvSpPr>
          <p:nvPr/>
        </p:nvSpPr>
        <p:spPr bwMode="auto">
          <a:xfrm rot="16200000" flipV="1">
            <a:off x="5929315" y="2571751"/>
            <a:ext cx="1500187" cy="3500437"/>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30" name="Freeform 43"/>
          <p:cNvSpPr>
            <a:spLocks/>
          </p:cNvSpPr>
          <p:nvPr/>
        </p:nvSpPr>
        <p:spPr bwMode="auto">
          <a:xfrm rot="16200000" flipV="1">
            <a:off x="6393668" y="2893215"/>
            <a:ext cx="785818" cy="3714776"/>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grpSp>
        <p:nvGrpSpPr>
          <p:cNvPr id="39" name="组合 38"/>
          <p:cNvGrpSpPr/>
          <p:nvPr/>
        </p:nvGrpSpPr>
        <p:grpSpPr>
          <a:xfrm>
            <a:off x="500034" y="3214686"/>
            <a:ext cx="642942" cy="363535"/>
            <a:chOff x="5429256" y="4857760"/>
            <a:chExt cx="2362212" cy="720725"/>
          </a:xfrm>
        </p:grpSpPr>
        <p:pic>
          <p:nvPicPr>
            <p:cNvPr id="32" name="Picture 52" descr="png-0010"/>
            <p:cNvPicPr>
              <a:picLocks noChangeAspect="1" noChangeArrowheads="1"/>
            </p:cNvPicPr>
            <p:nvPr/>
          </p:nvPicPr>
          <p:blipFill>
            <a:blip r:embed="rId8"/>
            <a:srcRect/>
            <a:stretch>
              <a:fillRect/>
            </a:stretch>
          </p:blipFill>
          <p:spPr bwMode="auto">
            <a:xfrm>
              <a:off x="5429256" y="4857760"/>
              <a:ext cx="720725" cy="720725"/>
            </a:xfrm>
            <a:prstGeom prst="rect">
              <a:avLst/>
            </a:prstGeom>
            <a:noFill/>
            <a:ln w="9525">
              <a:noFill/>
              <a:miter lim="800000"/>
              <a:headEnd/>
              <a:tailEnd/>
            </a:ln>
          </p:spPr>
        </p:pic>
        <p:pic>
          <p:nvPicPr>
            <p:cNvPr id="33" name="Picture 53" descr="png-0098"/>
            <p:cNvPicPr>
              <a:picLocks noChangeAspect="1" noChangeArrowheads="1"/>
            </p:cNvPicPr>
            <p:nvPr/>
          </p:nvPicPr>
          <p:blipFill>
            <a:blip r:embed="rId9"/>
            <a:srcRect/>
            <a:stretch>
              <a:fillRect/>
            </a:stretch>
          </p:blipFill>
          <p:spPr bwMode="auto">
            <a:xfrm>
              <a:off x="7072330" y="4857760"/>
              <a:ext cx="719138" cy="719138"/>
            </a:xfrm>
            <a:prstGeom prst="rect">
              <a:avLst/>
            </a:prstGeom>
            <a:noFill/>
            <a:ln w="9525">
              <a:noFill/>
              <a:miter lim="800000"/>
              <a:headEnd/>
              <a:tailEnd/>
            </a:ln>
          </p:spPr>
        </p:pic>
        <p:cxnSp>
          <p:nvCxnSpPr>
            <p:cNvPr id="35" name="直接箭头连接符 34"/>
            <p:cNvCxnSpPr/>
            <p:nvPr/>
          </p:nvCxnSpPr>
          <p:spPr>
            <a:xfrm>
              <a:off x="6072198" y="5214950"/>
              <a:ext cx="928694" cy="1588"/>
            </a:xfrm>
            <a:prstGeom prst="straightConnector1">
              <a:avLst/>
            </a:prstGeom>
            <a:noFill/>
            <a:ln w="22225">
              <a:solidFill>
                <a:srgbClr val="0070C0"/>
              </a:solidFill>
              <a:round/>
              <a:headEnd type="triangle" w="med" len="lg"/>
              <a:tailEnd/>
            </a:ln>
          </p:spPr>
        </p:cxnSp>
        <p:cxnSp>
          <p:nvCxnSpPr>
            <p:cNvPr id="36" name="直接箭头连接符 35"/>
            <p:cNvCxnSpPr/>
            <p:nvPr/>
          </p:nvCxnSpPr>
          <p:spPr>
            <a:xfrm rot="10800000">
              <a:off x="6072198" y="5357826"/>
              <a:ext cx="1000132" cy="1588"/>
            </a:xfrm>
            <a:prstGeom prst="straightConnector1">
              <a:avLst/>
            </a:prstGeom>
            <a:noFill/>
            <a:ln w="22225">
              <a:solidFill>
                <a:srgbClr val="0070C0"/>
              </a:solidFill>
              <a:round/>
              <a:headEnd type="triangle" w="med" len="lg"/>
              <a:tailEnd/>
            </a:ln>
          </p:spPr>
        </p:cxnSp>
      </p:grpSp>
      <p:pic>
        <p:nvPicPr>
          <p:cNvPr id="41" name="Picture 5"/>
          <p:cNvPicPr>
            <a:picLocks noChangeAspect="1" noChangeArrowheads="1"/>
          </p:cNvPicPr>
          <p:nvPr/>
        </p:nvPicPr>
        <p:blipFill>
          <a:blip r:embed="rId10"/>
          <a:srcRect/>
          <a:stretch>
            <a:fillRect/>
          </a:stretch>
        </p:blipFill>
        <p:spPr bwMode="auto">
          <a:xfrm>
            <a:off x="571472" y="4357694"/>
            <a:ext cx="590567" cy="543111"/>
          </a:xfrm>
          <a:prstGeom prst="rect">
            <a:avLst/>
          </a:prstGeom>
          <a:noFill/>
          <a:ln w="9525">
            <a:noFill/>
            <a:miter lim="800000"/>
            <a:headEnd/>
            <a:tailEnd/>
          </a:ln>
        </p:spPr>
      </p:pic>
      <p:sp>
        <p:nvSpPr>
          <p:cNvPr id="42" name="Freeform 43"/>
          <p:cNvSpPr>
            <a:spLocks/>
          </p:cNvSpPr>
          <p:nvPr/>
        </p:nvSpPr>
        <p:spPr bwMode="auto">
          <a:xfrm rot="5400000" flipH="1" flipV="1">
            <a:off x="2016105" y="1984367"/>
            <a:ext cx="611196" cy="2928958"/>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pic>
        <p:nvPicPr>
          <p:cNvPr id="44" name="图片 43" descr="logo横.png"/>
          <p:cNvPicPr>
            <a:picLocks noChangeAspect="1"/>
          </p:cNvPicPr>
          <p:nvPr/>
        </p:nvPicPr>
        <p:blipFill>
          <a:blip r:embed="rId11"/>
          <a:stretch>
            <a:fillRect/>
          </a:stretch>
        </p:blipFill>
        <p:spPr>
          <a:xfrm>
            <a:off x="3714745" y="3457575"/>
            <a:ext cx="1214446" cy="677704"/>
          </a:xfrm>
          <a:prstGeom prst="rect">
            <a:avLst/>
          </a:prstGeom>
        </p:spPr>
      </p:pic>
      <p:sp>
        <p:nvSpPr>
          <p:cNvPr id="45" name="TextBox 44"/>
          <p:cNvSpPr txBox="1"/>
          <p:nvPr/>
        </p:nvSpPr>
        <p:spPr>
          <a:xfrm>
            <a:off x="1071538" y="1643050"/>
            <a:ext cx="2428892" cy="646331"/>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网上支付：易生有效整合银行支付渠道，商家接入易生一家接口，即可接入各银行线上支付通道。</a:t>
            </a:r>
            <a:endParaRPr lang="zh-CN" altLang="en-US" sz="1200" dirty="0">
              <a:latin typeface="微软雅黑" pitchFamily="34" charset="-122"/>
              <a:ea typeface="微软雅黑" pitchFamily="34" charset="-122"/>
            </a:endParaRPr>
          </a:p>
        </p:txBody>
      </p:sp>
      <p:sp>
        <p:nvSpPr>
          <p:cNvPr id="46" name="TextBox 45"/>
          <p:cNvSpPr txBox="1"/>
          <p:nvPr/>
        </p:nvSpPr>
        <p:spPr>
          <a:xfrm>
            <a:off x="1142976" y="3214686"/>
            <a:ext cx="2428892" cy="830997"/>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委托结算：通过易生委托结算系统，同城跨行、异地跨行、批量打款、批量收款轻松完成，省时、省力、“省经济”！</a:t>
            </a:r>
            <a:endParaRPr lang="en-US" altLang="zh-CN" sz="1200" dirty="0" smtClean="0">
              <a:latin typeface="微软雅黑" pitchFamily="34" charset="-122"/>
              <a:ea typeface="微软雅黑" pitchFamily="34" charset="-122"/>
            </a:endParaRPr>
          </a:p>
        </p:txBody>
      </p:sp>
      <p:sp>
        <p:nvSpPr>
          <p:cNvPr id="47" name="Freeform 43"/>
          <p:cNvSpPr>
            <a:spLocks/>
          </p:cNvSpPr>
          <p:nvPr/>
        </p:nvSpPr>
        <p:spPr bwMode="auto">
          <a:xfrm rot="5400000" flipV="1">
            <a:off x="2107389" y="2607463"/>
            <a:ext cx="571504" cy="2786082"/>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48" name="TextBox 47"/>
          <p:cNvSpPr txBox="1"/>
          <p:nvPr/>
        </p:nvSpPr>
        <p:spPr>
          <a:xfrm>
            <a:off x="1214414" y="4357694"/>
            <a:ext cx="2428892" cy="461665"/>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手机支付：收款、付款无需电脑即完成，轻轻松松一分钟支付。</a:t>
            </a:r>
            <a:endParaRPr lang="zh-CN" altLang="en-US" sz="1200" dirty="0">
              <a:latin typeface="微软雅黑" pitchFamily="34" charset="-122"/>
              <a:ea typeface="微软雅黑" pitchFamily="34" charset="-122"/>
            </a:endParaRPr>
          </a:p>
        </p:txBody>
      </p:sp>
      <p:sp>
        <p:nvSpPr>
          <p:cNvPr id="49" name="TextBox 48"/>
          <p:cNvSpPr txBox="1"/>
          <p:nvPr/>
        </p:nvSpPr>
        <p:spPr>
          <a:xfrm>
            <a:off x="5715008" y="2857496"/>
            <a:ext cx="2571768" cy="646331"/>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全国通卡：一卡在手，走遍全中国，百万家商户，福利送礼尽在易生如意卡、海航国民旅游卡。</a:t>
            </a:r>
            <a:endParaRPr lang="zh-CN" altLang="en-US" sz="1200" dirty="0">
              <a:latin typeface="微软雅黑" pitchFamily="34" charset="-122"/>
              <a:ea typeface="微软雅黑" pitchFamily="34" charset="-122"/>
            </a:endParaRPr>
          </a:p>
        </p:txBody>
      </p:sp>
      <p:sp>
        <p:nvSpPr>
          <p:cNvPr id="50" name="TextBox 49"/>
          <p:cNvSpPr txBox="1"/>
          <p:nvPr/>
        </p:nvSpPr>
        <p:spPr>
          <a:xfrm>
            <a:off x="5715008" y="3643314"/>
            <a:ext cx="2428892" cy="646331"/>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预付费卡系统：系统管理发行卡片，提高用户忠诚度、快速回笼资金、资金沉淀收益。</a:t>
            </a:r>
            <a:endParaRPr lang="zh-CN" altLang="en-US" sz="1200" dirty="0">
              <a:latin typeface="微软雅黑" pitchFamily="34" charset="-122"/>
              <a:ea typeface="微软雅黑" pitchFamily="34" charset="-122"/>
            </a:endParaRPr>
          </a:p>
        </p:txBody>
      </p:sp>
      <p:pic>
        <p:nvPicPr>
          <p:cNvPr id="51" name="Picture 19" descr="1250580543"/>
          <p:cNvPicPr>
            <a:picLocks noChangeAspect="1" noChangeArrowheads="1"/>
          </p:cNvPicPr>
          <p:nvPr/>
        </p:nvPicPr>
        <p:blipFill>
          <a:blip r:embed="rId12" cstate="print"/>
          <a:srcRect/>
          <a:stretch>
            <a:fillRect/>
          </a:stretch>
        </p:blipFill>
        <p:spPr bwMode="auto">
          <a:xfrm>
            <a:off x="5143504" y="4572008"/>
            <a:ext cx="466721" cy="333372"/>
          </a:xfrm>
          <a:prstGeom prst="rect">
            <a:avLst/>
          </a:prstGeom>
          <a:noFill/>
          <a:ln w="9525">
            <a:solidFill>
              <a:schemeClr val="bg2">
                <a:lumMod val="75000"/>
              </a:schemeClr>
            </a:solidFill>
            <a:prstDash val="dash"/>
            <a:miter lim="800000"/>
            <a:headEnd/>
            <a:tailEnd/>
          </a:ln>
        </p:spPr>
      </p:pic>
      <p:sp>
        <p:nvSpPr>
          <p:cNvPr id="52" name="TextBox 51"/>
          <p:cNvSpPr txBox="1"/>
          <p:nvPr/>
        </p:nvSpPr>
        <p:spPr>
          <a:xfrm>
            <a:off x="5857884" y="4500570"/>
            <a:ext cx="2428892" cy="646331"/>
          </a:xfrm>
          <a:prstGeom prst="rect">
            <a:avLst/>
          </a:prstGeom>
          <a:noFill/>
        </p:spPr>
        <p:txBody>
          <a:bodyPr wrap="square" rtlCol="0">
            <a:spAutoFit/>
          </a:bodyPr>
          <a:lstStyle/>
          <a:p>
            <a:r>
              <a:rPr lang="en-US" altLang="zh-CN" sz="1200" dirty="0" smtClean="0">
                <a:latin typeface="微软雅黑" pitchFamily="34" charset="-122"/>
                <a:ea typeface="微软雅黑" pitchFamily="34" charset="-122"/>
              </a:rPr>
              <a:t>POS</a:t>
            </a:r>
            <a:r>
              <a:rPr lang="zh-CN" altLang="en-US" sz="1200" dirty="0" smtClean="0">
                <a:latin typeface="微软雅黑" pitchFamily="34" charset="-122"/>
                <a:ea typeface="微软雅黑" pitchFamily="34" charset="-122"/>
              </a:rPr>
              <a:t>收单：线下</a:t>
            </a:r>
            <a:r>
              <a:rPr lang="en-US" altLang="zh-CN" sz="1200" dirty="0" smtClean="0">
                <a:latin typeface="微软雅黑" pitchFamily="34" charset="-122"/>
                <a:ea typeface="微软雅黑" pitchFamily="34" charset="-122"/>
              </a:rPr>
              <a:t>POS</a:t>
            </a:r>
            <a:r>
              <a:rPr lang="zh-CN" altLang="en-US" sz="1200" dirty="0" smtClean="0">
                <a:latin typeface="微软雅黑" pitchFamily="34" charset="-122"/>
                <a:ea typeface="微软雅黑" pitchFamily="34" charset="-122"/>
              </a:rPr>
              <a:t>收单，作为易生的支付补充，线上线下全面解决各行业、各种支付问题。</a:t>
            </a:r>
            <a:endParaRPr lang="zh-CN" altLang="en-US" sz="1200" dirty="0">
              <a:latin typeface="微软雅黑" pitchFamily="34" charset="-122"/>
              <a:ea typeface="微软雅黑" pitchFamily="34" charset="-122"/>
            </a:endParaRPr>
          </a:p>
        </p:txBody>
      </p:sp>
      <p:sp>
        <p:nvSpPr>
          <p:cNvPr id="53" name="Freeform 43"/>
          <p:cNvSpPr>
            <a:spLocks/>
          </p:cNvSpPr>
          <p:nvPr/>
        </p:nvSpPr>
        <p:spPr bwMode="auto">
          <a:xfrm rot="16200000" flipH="1">
            <a:off x="1643035" y="3071817"/>
            <a:ext cx="928694" cy="3357572"/>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sp>
        <p:nvSpPr>
          <p:cNvPr id="54" name="Freeform 43"/>
          <p:cNvSpPr>
            <a:spLocks/>
          </p:cNvSpPr>
          <p:nvPr/>
        </p:nvSpPr>
        <p:spPr bwMode="auto">
          <a:xfrm rot="16200000" flipH="1" flipV="1">
            <a:off x="6858016" y="3214686"/>
            <a:ext cx="142876" cy="4000528"/>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C00000"/>
            </a:solidFill>
            <a:round/>
            <a:headEnd type="triangle" w="med" len="lg"/>
            <a:tailEnd/>
          </a:ln>
        </p:spPr>
        <p:txBody>
          <a:bodyPr wrap="none" lIns="0" tIns="0" rIns="0" bIns="0" anchor="ctr"/>
          <a:lstStyle/>
          <a:p>
            <a:endParaRPr lang="zh-CN" altLang="en-US">
              <a:latin typeface="微软雅黑" pitchFamily="34" charset="-122"/>
              <a:ea typeface="微软雅黑" pitchFamily="34" charset="-122"/>
            </a:endParaRPr>
          </a:p>
        </p:txBody>
      </p:sp>
      <p:pic>
        <p:nvPicPr>
          <p:cNvPr id="14338" name="Picture 2" descr="http://t3.baidu.com/it/u=1103698684,2129048296&amp;fm=52&amp;gp=0.jpg"/>
          <p:cNvPicPr>
            <a:picLocks noChangeAspect="1" noChangeArrowheads="1"/>
          </p:cNvPicPr>
          <p:nvPr/>
        </p:nvPicPr>
        <p:blipFill>
          <a:blip r:embed="rId13" cstate="print"/>
          <a:srcRect/>
          <a:stretch>
            <a:fillRect/>
          </a:stretch>
        </p:blipFill>
        <p:spPr bwMode="auto">
          <a:xfrm>
            <a:off x="500034" y="2500306"/>
            <a:ext cx="428617" cy="523865"/>
          </a:xfrm>
          <a:prstGeom prst="rect">
            <a:avLst/>
          </a:prstGeom>
          <a:noFill/>
        </p:spPr>
      </p:pic>
      <p:sp>
        <p:nvSpPr>
          <p:cNvPr id="56" name="TextBox 55"/>
          <p:cNvSpPr txBox="1"/>
          <p:nvPr/>
        </p:nvSpPr>
        <p:spPr>
          <a:xfrm>
            <a:off x="1142976" y="2500306"/>
            <a:ext cx="2428892" cy="461665"/>
          </a:xfrm>
          <a:prstGeom prst="rect">
            <a:avLst/>
          </a:prstGeom>
          <a:noFill/>
        </p:spPr>
        <p:txBody>
          <a:bodyPr wrap="square" rtlCol="0">
            <a:spAutoFit/>
          </a:bodyPr>
          <a:lstStyle/>
          <a:p>
            <a:r>
              <a:rPr lang="en-US" altLang="zh-CN" sz="1200" dirty="0" smtClean="0">
                <a:latin typeface="微软雅黑" pitchFamily="34" charset="-122"/>
                <a:ea typeface="微软雅黑" pitchFamily="34" charset="-122"/>
              </a:rPr>
              <a:t>T-N</a:t>
            </a:r>
            <a:r>
              <a:rPr lang="zh-CN" altLang="en-US" sz="1200" dirty="0" smtClean="0">
                <a:latin typeface="微软雅黑" pitchFamily="34" charset="-122"/>
                <a:ea typeface="微软雅黑" pitchFamily="34" charset="-122"/>
              </a:rPr>
              <a:t>：全面解决线上线下支付、资金压力大、回款及时等问题。</a:t>
            </a:r>
            <a:endParaRPr lang="zh-CN" altLang="en-US" sz="1200" dirty="0">
              <a:latin typeface="微软雅黑" pitchFamily="34" charset="-122"/>
              <a:ea typeface="微软雅黑" pitchFamily="34" charset="-122"/>
            </a:endParaRPr>
          </a:p>
        </p:txBody>
      </p:sp>
      <p:grpSp>
        <p:nvGrpSpPr>
          <p:cNvPr id="57" name="组合 56"/>
          <p:cNvGrpSpPr/>
          <p:nvPr/>
        </p:nvGrpSpPr>
        <p:grpSpPr>
          <a:xfrm>
            <a:off x="0" y="571480"/>
            <a:ext cx="4857752" cy="642942"/>
            <a:chOff x="0" y="571480"/>
            <a:chExt cx="4857752" cy="642942"/>
          </a:xfrm>
        </p:grpSpPr>
        <p:sp>
          <p:nvSpPr>
            <p:cNvPr id="58" name="矩形 57"/>
            <p:cNvSpPr/>
            <p:nvPr/>
          </p:nvSpPr>
          <p:spPr>
            <a:xfrm>
              <a:off x="1785918" y="571480"/>
              <a:ext cx="2339102"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endParaRPr lang="zh-CN" altLang="en-US" sz="2800" b="1" dirty="0">
                <a:latin typeface="微软雅黑" pitchFamily="34" charset="-122"/>
                <a:ea typeface="微软雅黑" pitchFamily="34" charset="-122"/>
              </a:endParaRPr>
            </a:p>
          </p:txBody>
        </p:sp>
        <p:sp>
          <p:nvSpPr>
            <p:cNvPr id="59" name="矩形 58"/>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0" y="571480"/>
            <a:ext cx="4857752" cy="642942"/>
            <a:chOff x="0" y="571480"/>
            <a:chExt cx="4857752" cy="642942"/>
          </a:xfrm>
        </p:grpSpPr>
        <p:sp>
          <p:nvSpPr>
            <p:cNvPr id="5" name="矩形 4"/>
            <p:cNvSpPr/>
            <p:nvPr/>
          </p:nvSpPr>
          <p:spPr>
            <a:xfrm>
              <a:off x="1000100" y="571480"/>
              <a:ext cx="3833101"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网关</a:t>
              </a:r>
              <a:endParaRPr lang="zh-CN" altLang="en-US" sz="2800" b="1" dirty="0">
                <a:latin typeface="微软雅黑" pitchFamily="34" charset="-122"/>
                <a:ea typeface="微软雅黑" pitchFamily="34" charset="-122"/>
              </a:endParaRPr>
            </a:p>
          </p:txBody>
        </p:sp>
        <p:sp>
          <p:nvSpPr>
            <p:cNvPr id="6" name="矩形 5"/>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Oval 7"/>
          <p:cNvSpPr>
            <a:spLocks noChangeArrowheads="1"/>
          </p:cNvSpPr>
          <p:nvPr/>
        </p:nvSpPr>
        <p:spPr bwMode="auto">
          <a:xfrm>
            <a:off x="2976546" y="2233605"/>
            <a:ext cx="262890" cy="228600"/>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chemeClr val="tx1"/>
            </a:solidFill>
            <a:round/>
            <a:headEnd/>
            <a:tailEnd/>
          </a:ln>
          <a:effectLst>
            <a:outerShdw dist="63500" dir="2212194" algn="ctr" rotWithShape="0">
              <a:srgbClr val="000000">
                <a:alpha val="50000"/>
              </a:srgbClr>
            </a:outerShdw>
          </a:effectLst>
        </p:spPr>
        <p:txBody>
          <a:bodyPr wrap="none" anchor="ctr"/>
          <a:lstStyle/>
          <a:p>
            <a:pPr>
              <a:defRPr/>
            </a:pPr>
            <a:endParaRPr lang="zh-CN" altLang="en-US">
              <a:latin typeface="Arial" charset="0"/>
            </a:endParaRPr>
          </a:p>
        </p:txBody>
      </p:sp>
      <p:grpSp>
        <p:nvGrpSpPr>
          <p:cNvPr id="8" name="Group 8"/>
          <p:cNvGrpSpPr>
            <a:grpSpLocks/>
          </p:cNvGrpSpPr>
          <p:nvPr/>
        </p:nvGrpSpPr>
        <p:grpSpPr bwMode="auto">
          <a:xfrm>
            <a:off x="2976546" y="3076865"/>
            <a:ext cx="5444014" cy="457200"/>
            <a:chOff x="1632" y="1800"/>
            <a:chExt cx="2982" cy="288"/>
          </a:xfrm>
        </p:grpSpPr>
        <p:sp>
          <p:nvSpPr>
            <p:cNvPr id="9" name="AutoShape 9"/>
            <p:cNvSpPr>
              <a:spLocks noChangeArrowheads="1"/>
            </p:cNvSpPr>
            <p:nvPr/>
          </p:nvSpPr>
          <p:spPr bwMode="auto">
            <a:xfrm>
              <a:off x="1686" y="1800"/>
              <a:ext cx="2928" cy="288"/>
            </a:xfrm>
            <a:prstGeom prst="roundRect">
              <a:avLst>
                <a:gd name="adj" fmla="val 50000"/>
              </a:avLst>
            </a:prstGeom>
            <a:noFill/>
            <a:ln w="19050" cap="rnd">
              <a:solidFill>
                <a:schemeClr val="tx1"/>
              </a:solidFill>
              <a:prstDash val="sysDot"/>
              <a:round/>
              <a:headEnd/>
              <a:tailEnd/>
            </a:ln>
            <a:effectLst>
              <a:outerShdw dist="107763" dir="2700000" algn="ctr" rotWithShape="0">
                <a:srgbClr val="000000">
                  <a:alpha val="50000"/>
                </a:srgbClr>
              </a:outerShdw>
            </a:effectLst>
          </p:spPr>
          <p:txBody>
            <a:bodyPr wrap="none" anchor="ctr"/>
            <a:lstStyle/>
            <a:p>
              <a:pPr>
                <a:defRPr/>
              </a:pPr>
              <a:endParaRPr lang="zh-CN" altLang="en-US">
                <a:latin typeface="Arial" charset="0"/>
              </a:endParaRPr>
            </a:p>
          </p:txBody>
        </p:sp>
        <p:sp>
          <p:nvSpPr>
            <p:cNvPr id="10" name="Oval 11"/>
            <p:cNvSpPr>
              <a:spLocks noChangeArrowheads="1"/>
            </p:cNvSpPr>
            <p:nvPr/>
          </p:nvSpPr>
          <p:spPr bwMode="auto">
            <a:xfrm>
              <a:off x="1632" y="1860"/>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chemeClr val="tx1"/>
              </a:solidFill>
              <a:round/>
              <a:headEnd/>
              <a:tailEnd/>
            </a:ln>
            <a:effectLst>
              <a:outerShdw dist="63500" dir="2212194" algn="ctr" rotWithShape="0">
                <a:srgbClr val="000000">
                  <a:alpha val="50000"/>
                </a:srgbClr>
              </a:outerShdw>
            </a:effectLst>
          </p:spPr>
          <p:txBody>
            <a:bodyPr wrap="none" anchor="ctr"/>
            <a:lstStyle/>
            <a:p>
              <a:pPr>
                <a:defRPr/>
              </a:pPr>
              <a:endParaRPr lang="zh-CN" altLang="en-US">
                <a:latin typeface="Arial" charset="0"/>
              </a:endParaRPr>
            </a:p>
          </p:txBody>
        </p:sp>
      </p:grpSp>
      <p:grpSp>
        <p:nvGrpSpPr>
          <p:cNvPr id="11" name="Group 12"/>
          <p:cNvGrpSpPr>
            <a:grpSpLocks/>
          </p:cNvGrpSpPr>
          <p:nvPr/>
        </p:nvGrpSpPr>
        <p:grpSpPr bwMode="auto">
          <a:xfrm>
            <a:off x="2976546" y="3957630"/>
            <a:ext cx="5444014" cy="457200"/>
            <a:chOff x="1632" y="2238"/>
            <a:chExt cx="2982" cy="288"/>
          </a:xfrm>
        </p:grpSpPr>
        <p:sp>
          <p:nvSpPr>
            <p:cNvPr id="12" name="AutoShape 13"/>
            <p:cNvSpPr>
              <a:spLocks noChangeArrowheads="1"/>
            </p:cNvSpPr>
            <p:nvPr/>
          </p:nvSpPr>
          <p:spPr bwMode="auto">
            <a:xfrm>
              <a:off x="1686" y="2238"/>
              <a:ext cx="2928" cy="288"/>
            </a:xfrm>
            <a:prstGeom prst="roundRect">
              <a:avLst>
                <a:gd name="adj" fmla="val 50000"/>
              </a:avLst>
            </a:prstGeom>
            <a:noFill/>
            <a:ln w="19050" cap="rnd">
              <a:solidFill>
                <a:schemeClr val="tx1"/>
              </a:solidFill>
              <a:prstDash val="sysDot"/>
              <a:round/>
              <a:headEnd/>
              <a:tailEnd/>
            </a:ln>
            <a:effectLst>
              <a:outerShdw dist="107763" dir="2700000" algn="ctr" rotWithShape="0">
                <a:srgbClr val="000000">
                  <a:alpha val="50000"/>
                </a:srgbClr>
              </a:outerShdw>
            </a:effectLst>
          </p:spPr>
          <p:txBody>
            <a:bodyPr wrap="none" anchor="ctr"/>
            <a:lstStyle/>
            <a:p>
              <a:pPr>
                <a:defRPr/>
              </a:pPr>
              <a:endParaRPr lang="zh-CN" altLang="en-US">
                <a:latin typeface="Arial" charset="0"/>
              </a:endParaRPr>
            </a:p>
          </p:txBody>
        </p:sp>
        <p:sp>
          <p:nvSpPr>
            <p:cNvPr id="13" name="Oval 15"/>
            <p:cNvSpPr>
              <a:spLocks noChangeArrowheads="1"/>
            </p:cNvSpPr>
            <p:nvPr/>
          </p:nvSpPr>
          <p:spPr bwMode="auto">
            <a:xfrm>
              <a:off x="1632" y="2304"/>
              <a:ext cx="144" cy="144"/>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chemeClr val="tx1"/>
              </a:solidFill>
              <a:round/>
              <a:headEnd/>
              <a:tailEnd/>
            </a:ln>
            <a:effectLst>
              <a:outerShdw dist="63500" dir="2212194" algn="ctr" rotWithShape="0">
                <a:srgbClr val="000000">
                  <a:alpha val="50000"/>
                </a:srgbClr>
              </a:outerShdw>
            </a:effectLst>
          </p:spPr>
          <p:txBody>
            <a:bodyPr wrap="none" anchor="ctr"/>
            <a:lstStyle/>
            <a:p>
              <a:pPr>
                <a:defRPr/>
              </a:pPr>
              <a:endParaRPr lang="zh-CN" altLang="en-US">
                <a:latin typeface="Arial" charset="0"/>
              </a:endParaRPr>
            </a:p>
          </p:txBody>
        </p:sp>
      </p:grpSp>
      <p:grpSp>
        <p:nvGrpSpPr>
          <p:cNvPr id="14" name="Group 20"/>
          <p:cNvGrpSpPr>
            <a:grpSpLocks/>
          </p:cNvGrpSpPr>
          <p:nvPr/>
        </p:nvGrpSpPr>
        <p:grpSpPr bwMode="auto">
          <a:xfrm>
            <a:off x="2976546" y="4948230"/>
            <a:ext cx="5444014" cy="457200"/>
            <a:chOff x="1632" y="3120"/>
            <a:chExt cx="2982" cy="288"/>
          </a:xfrm>
        </p:grpSpPr>
        <p:sp>
          <p:nvSpPr>
            <p:cNvPr id="15" name="AutoShape 21"/>
            <p:cNvSpPr>
              <a:spLocks noChangeArrowheads="1"/>
            </p:cNvSpPr>
            <p:nvPr/>
          </p:nvSpPr>
          <p:spPr bwMode="auto">
            <a:xfrm>
              <a:off x="1686" y="3120"/>
              <a:ext cx="2928" cy="288"/>
            </a:xfrm>
            <a:prstGeom prst="roundRect">
              <a:avLst>
                <a:gd name="adj" fmla="val 50000"/>
              </a:avLst>
            </a:prstGeom>
            <a:noFill/>
            <a:ln w="19050" cap="rnd">
              <a:solidFill>
                <a:schemeClr val="tx1"/>
              </a:solidFill>
              <a:prstDash val="sysDot"/>
              <a:round/>
              <a:headEnd/>
              <a:tailEnd/>
            </a:ln>
            <a:effectLst>
              <a:outerShdw dist="107763" dir="2700000" algn="ctr" rotWithShape="0">
                <a:srgbClr val="000000">
                  <a:alpha val="50000"/>
                </a:srgbClr>
              </a:outerShdw>
            </a:effectLst>
          </p:spPr>
          <p:txBody>
            <a:bodyPr wrap="none" anchor="ctr"/>
            <a:lstStyle/>
            <a:p>
              <a:pPr>
                <a:defRPr/>
              </a:pPr>
              <a:endParaRPr lang="zh-CN" altLang="en-US">
                <a:latin typeface="Arial" charset="0"/>
              </a:endParaRPr>
            </a:p>
          </p:txBody>
        </p:sp>
        <p:sp>
          <p:nvSpPr>
            <p:cNvPr id="16" name="Oval 23"/>
            <p:cNvSpPr>
              <a:spLocks noChangeArrowheads="1"/>
            </p:cNvSpPr>
            <p:nvPr/>
          </p:nvSpPr>
          <p:spPr bwMode="auto">
            <a:xfrm>
              <a:off x="1632" y="3183"/>
              <a:ext cx="144" cy="144"/>
            </a:xfrm>
            <a:prstGeom prst="ellipse">
              <a:avLst/>
            </a:prstGeom>
            <a:gradFill rotWithShape="1">
              <a:gsLst>
                <a:gs pos="0">
                  <a:schemeClr val="hlink"/>
                </a:gs>
                <a:gs pos="100000">
                  <a:schemeClr val="hlink">
                    <a:gamma/>
                    <a:shade val="66667"/>
                    <a:invGamma/>
                  </a:schemeClr>
                </a:gs>
              </a:gsLst>
              <a:path path="shape">
                <a:fillToRect l="50000" t="50000" r="50000" b="50000"/>
              </a:path>
            </a:gradFill>
            <a:ln w="19050">
              <a:solidFill>
                <a:schemeClr val="tx1"/>
              </a:solidFill>
              <a:round/>
              <a:headEnd/>
              <a:tailEnd/>
            </a:ln>
            <a:effectLst>
              <a:outerShdw dist="63500" dir="2212194" algn="ctr" rotWithShape="0">
                <a:srgbClr val="000000">
                  <a:alpha val="50000"/>
                </a:srgbClr>
              </a:outerShdw>
            </a:effectLst>
          </p:spPr>
          <p:txBody>
            <a:bodyPr wrap="none" anchor="ctr"/>
            <a:lstStyle/>
            <a:p>
              <a:pPr>
                <a:defRPr/>
              </a:pPr>
              <a:endParaRPr lang="zh-CN" altLang="en-US">
                <a:latin typeface="Arial" charset="0"/>
              </a:endParaRPr>
            </a:p>
          </p:txBody>
        </p:sp>
      </p:grpSp>
      <p:grpSp>
        <p:nvGrpSpPr>
          <p:cNvPr id="17" name="Group 24"/>
          <p:cNvGrpSpPr>
            <a:grpSpLocks/>
          </p:cNvGrpSpPr>
          <p:nvPr/>
        </p:nvGrpSpPr>
        <p:grpSpPr bwMode="auto">
          <a:xfrm>
            <a:off x="2214546" y="2357430"/>
            <a:ext cx="762000" cy="304800"/>
            <a:chOff x="1440" y="1392"/>
            <a:chExt cx="624" cy="240"/>
          </a:xfrm>
        </p:grpSpPr>
        <p:sp>
          <p:nvSpPr>
            <p:cNvPr id="18" name="Line 25"/>
            <p:cNvSpPr>
              <a:spLocks noChangeShapeType="1"/>
            </p:cNvSpPr>
            <p:nvPr/>
          </p:nvSpPr>
          <p:spPr bwMode="auto">
            <a:xfrm flipV="1">
              <a:off x="1440" y="1392"/>
              <a:ext cx="240" cy="240"/>
            </a:xfrm>
            <a:prstGeom prst="line">
              <a:avLst/>
            </a:prstGeom>
            <a:noFill/>
            <a:ln w="12700" cap="rnd">
              <a:solidFill>
                <a:schemeClr val="tx1"/>
              </a:solidFill>
              <a:prstDash val="sysDot"/>
              <a:round/>
              <a:headEnd/>
              <a:tailEnd/>
            </a:ln>
          </p:spPr>
          <p:txBody>
            <a:bodyPr/>
            <a:lstStyle/>
            <a:p>
              <a:endParaRPr lang="zh-CN" altLang="en-US"/>
            </a:p>
          </p:txBody>
        </p:sp>
        <p:sp>
          <p:nvSpPr>
            <p:cNvPr id="19" name="Line 26"/>
            <p:cNvSpPr>
              <a:spLocks noChangeShapeType="1"/>
            </p:cNvSpPr>
            <p:nvPr/>
          </p:nvSpPr>
          <p:spPr bwMode="auto">
            <a:xfrm>
              <a:off x="1680" y="1392"/>
              <a:ext cx="384" cy="0"/>
            </a:xfrm>
            <a:prstGeom prst="line">
              <a:avLst/>
            </a:prstGeom>
            <a:noFill/>
            <a:ln w="12700" cap="rnd">
              <a:solidFill>
                <a:schemeClr val="tx1"/>
              </a:solidFill>
              <a:prstDash val="sysDot"/>
              <a:round/>
              <a:headEnd/>
              <a:tailEnd/>
            </a:ln>
          </p:spPr>
          <p:txBody>
            <a:bodyPr/>
            <a:lstStyle/>
            <a:p>
              <a:endParaRPr lang="zh-CN" altLang="en-US"/>
            </a:p>
          </p:txBody>
        </p:sp>
      </p:grpSp>
      <p:grpSp>
        <p:nvGrpSpPr>
          <p:cNvPr id="20" name="Group 27"/>
          <p:cNvGrpSpPr>
            <a:grpSpLocks/>
          </p:cNvGrpSpPr>
          <p:nvPr/>
        </p:nvGrpSpPr>
        <p:grpSpPr bwMode="auto">
          <a:xfrm>
            <a:off x="2138346" y="4795830"/>
            <a:ext cx="838200" cy="381000"/>
            <a:chOff x="1392" y="2976"/>
            <a:chExt cx="672" cy="192"/>
          </a:xfrm>
        </p:grpSpPr>
        <p:sp>
          <p:nvSpPr>
            <p:cNvPr id="21" name="Line 28"/>
            <p:cNvSpPr>
              <a:spLocks noChangeShapeType="1"/>
            </p:cNvSpPr>
            <p:nvPr/>
          </p:nvSpPr>
          <p:spPr bwMode="auto">
            <a:xfrm>
              <a:off x="1392" y="2976"/>
              <a:ext cx="288" cy="192"/>
            </a:xfrm>
            <a:prstGeom prst="line">
              <a:avLst/>
            </a:prstGeom>
            <a:noFill/>
            <a:ln w="12700" cap="rnd">
              <a:solidFill>
                <a:schemeClr val="tx1"/>
              </a:solidFill>
              <a:prstDash val="sysDot"/>
              <a:round/>
              <a:headEnd/>
              <a:tailEnd/>
            </a:ln>
          </p:spPr>
          <p:txBody>
            <a:bodyPr/>
            <a:lstStyle/>
            <a:p>
              <a:endParaRPr lang="zh-CN" altLang="en-US"/>
            </a:p>
          </p:txBody>
        </p:sp>
        <p:sp>
          <p:nvSpPr>
            <p:cNvPr id="22" name="Line 29"/>
            <p:cNvSpPr>
              <a:spLocks noChangeShapeType="1"/>
            </p:cNvSpPr>
            <p:nvPr/>
          </p:nvSpPr>
          <p:spPr bwMode="auto">
            <a:xfrm>
              <a:off x="1680" y="3168"/>
              <a:ext cx="384" cy="0"/>
            </a:xfrm>
            <a:prstGeom prst="line">
              <a:avLst/>
            </a:prstGeom>
            <a:noFill/>
            <a:ln w="12700" cap="rnd">
              <a:solidFill>
                <a:schemeClr val="tx1"/>
              </a:solidFill>
              <a:prstDash val="sysDot"/>
              <a:round/>
              <a:headEnd/>
              <a:tailEnd/>
            </a:ln>
          </p:spPr>
          <p:txBody>
            <a:bodyPr/>
            <a:lstStyle/>
            <a:p>
              <a:endParaRPr lang="zh-CN" altLang="en-US"/>
            </a:p>
          </p:txBody>
        </p:sp>
      </p:grpSp>
      <p:sp>
        <p:nvSpPr>
          <p:cNvPr id="23" name="Line 30"/>
          <p:cNvSpPr>
            <a:spLocks noChangeShapeType="1"/>
          </p:cNvSpPr>
          <p:nvPr/>
        </p:nvSpPr>
        <p:spPr bwMode="auto">
          <a:xfrm flipV="1">
            <a:off x="2290746" y="3267365"/>
            <a:ext cx="685800" cy="0"/>
          </a:xfrm>
          <a:prstGeom prst="line">
            <a:avLst/>
          </a:prstGeom>
          <a:noFill/>
          <a:ln w="12700" cap="rnd">
            <a:solidFill>
              <a:schemeClr val="tx1"/>
            </a:solidFill>
            <a:prstDash val="sysDot"/>
            <a:round/>
            <a:headEnd/>
            <a:tailEnd/>
          </a:ln>
        </p:spPr>
        <p:txBody>
          <a:bodyPr/>
          <a:lstStyle/>
          <a:p>
            <a:endParaRPr lang="zh-CN" altLang="en-US"/>
          </a:p>
        </p:txBody>
      </p:sp>
      <p:sp>
        <p:nvSpPr>
          <p:cNvPr id="24" name="Line 31"/>
          <p:cNvSpPr>
            <a:spLocks noChangeShapeType="1"/>
          </p:cNvSpPr>
          <p:nvPr/>
        </p:nvSpPr>
        <p:spPr bwMode="auto">
          <a:xfrm flipV="1">
            <a:off x="2214546" y="4159243"/>
            <a:ext cx="762000" cy="0"/>
          </a:xfrm>
          <a:prstGeom prst="line">
            <a:avLst/>
          </a:prstGeom>
          <a:noFill/>
          <a:ln w="12700" cap="rnd">
            <a:solidFill>
              <a:schemeClr val="tx1"/>
            </a:solidFill>
            <a:prstDash val="sysDot"/>
            <a:round/>
            <a:headEnd/>
            <a:tailEnd/>
          </a:ln>
        </p:spPr>
        <p:txBody>
          <a:bodyPr/>
          <a:lstStyle/>
          <a:p>
            <a:endParaRPr lang="zh-CN" altLang="en-US"/>
          </a:p>
        </p:txBody>
      </p:sp>
      <p:pic>
        <p:nvPicPr>
          <p:cNvPr id="25" name="Picture 33" descr="woman"/>
          <p:cNvPicPr>
            <a:picLocks noChangeAspect="1" noChangeArrowheads="1"/>
          </p:cNvPicPr>
          <p:nvPr/>
        </p:nvPicPr>
        <p:blipFill>
          <a:blip r:embed="rId3"/>
          <a:srcRect/>
          <a:stretch>
            <a:fillRect/>
          </a:stretch>
        </p:blipFill>
        <p:spPr bwMode="auto">
          <a:xfrm>
            <a:off x="842946" y="2281230"/>
            <a:ext cx="1447800" cy="3220043"/>
          </a:xfrm>
          <a:prstGeom prst="rect">
            <a:avLst/>
          </a:prstGeom>
          <a:noFill/>
          <a:ln w="9525">
            <a:noFill/>
            <a:miter lim="800000"/>
            <a:headEnd/>
            <a:tailEnd/>
          </a:ln>
        </p:spPr>
      </p:pic>
      <p:sp>
        <p:nvSpPr>
          <p:cNvPr id="26" name="矩形 25"/>
          <p:cNvSpPr/>
          <p:nvPr/>
        </p:nvSpPr>
        <p:spPr>
          <a:xfrm>
            <a:off x="3281346" y="2232831"/>
            <a:ext cx="5257800" cy="276999"/>
          </a:xfrm>
          <a:prstGeom prst="rect">
            <a:avLst/>
          </a:prstGeom>
        </p:spPr>
        <p:txBody>
          <a:bodyPr wrap="square">
            <a:spAutoFit/>
          </a:bodyPr>
          <a:lstStyle/>
          <a:p>
            <a:r>
              <a:rPr lang="zh-CN" altLang="en-US" sz="1200" b="1" dirty="0" smtClean="0"/>
              <a:t>覆盖全面的支付方式。包括线上和线下的收款，资金实时到账；</a:t>
            </a:r>
            <a:endParaRPr lang="zh-CN" altLang="en-US" sz="1200" dirty="0"/>
          </a:p>
        </p:txBody>
      </p:sp>
      <p:sp>
        <p:nvSpPr>
          <p:cNvPr id="27" name="矩形 26"/>
          <p:cNvSpPr/>
          <p:nvPr/>
        </p:nvSpPr>
        <p:spPr>
          <a:xfrm>
            <a:off x="3281346" y="3114965"/>
            <a:ext cx="5105400" cy="461665"/>
          </a:xfrm>
          <a:prstGeom prst="rect">
            <a:avLst/>
          </a:prstGeom>
        </p:spPr>
        <p:txBody>
          <a:bodyPr wrap="square">
            <a:spAutoFit/>
          </a:bodyPr>
          <a:lstStyle/>
          <a:p>
            <a:r>
              <a:rPr lang="zh-CN" altLang="en-US" sz="1200" b="1" dirty="0" smtClean="0"/>
              <a:t>提高资金结算效率。最短</a:t>
            </a:r>
            <a:r>
              <a:rPr lang="en-US" altLang="zh-CN" sz="1200" b="1" dirty="0" smtClean="0"/>
              <a:t>T+1</a:t>
            </a:r>
            <a:r>
              <a:rPr lang="zh-CN" altLang="en-US" sz="1200" b="1" dirty="0" smtClean="0"/>
              <a:t>的结算账期可满足零售行业结算需求，帮助商户控制供应链成本；</a:t>
            </a:r>
            <a:endParaRPr lang="zh-CN" altLang="en-US" sz="1200" dirty="0"/>
          </a:p>
        </p:txBody>
      </p:sp>
      <p:sp>
        <p:nvSpPr>
          <p:cNvPr id="28" name="矩形 27"/>
          <p:cNvSpPr/>
          <p:nvPr/>
        </p:nvSpPr>
        <p:spPr>
          <a:xfrm>
            <a:off x="3281346" y="4062405"/>
            <a:ext cx="5257800" cy="276999"/>
          </a:xfrm>
          <a:prstGeom prst="rect">
            <a:avLst/>
          </a:prstGeom>
        </p:spPr>
        <p:txBody>
          <a:bodyPr wrap="square">
            <a:spAutoFit/>
          </a:bodyPr>
          <a:lstStyle/>
          <a:p>
            <a:r>
              <a:rPr lang="zh-CN" altLang="en-US" sz="1200" b="1" dirty="0" smtClean="0"/>
              <a:t>提高资金账户信息透明度来降低零售企业的资金成本和相关风险；</a:t>
            </a:r>
            <a:endParaRPr lang="zh-CN" altLang="en-US" sz="1200" dirty="0"/>
          </a:p>
        </p:txBody>
      </p:sp>
      <p:sp>
        <p:nvSpPr>
          <p:cNvPr id="29" name="矩形 28"/>
          <p:cNvSpPr/>
          <p:nvPr/>
        </p:nvSpPr>
        <p:spPr>
          <a:xfrm>
            <a:off x="3281346" y="5024430"/>
            <a:ext cx="4572000" cy="276999"/>
          </a:xfrm>
          <a:prstGeom prst="rect">
            <a:avLst/>
          </a:prstGeom>
        </p:spPr>
        <p:txBody>
          <a:bodyPr>
            <a:spAutoFit/>
          </a:bodyPr>
          <a:lstStyle/>
          <a:p>
            <a:r>
              <a:rPr lang="zh-CN" altLang="en-US" sz="1200" b="1" dirty="0" smtClean="0"/>
              <a:t>高效的支付技术接口，与企业管理系统无缝嵌入；</a:t>
            </a:r>
            <a:endParaRPr lang="zh-CN" altLang="en-US" sz="1200" dirty="0"/>
          </a:p>
        </p:txBody>
      </p:sp>
      <p:sp>
        <p:nvSpPr>
          <p:cNvPr id="30" name="AutoShape 9"/>
          <p:cNvSpPr>
            <a:spLocks noChangeArrowheads="1"/>
          </p:cNvSpPr>
          <p:nvPr/>
        </p:nvSpPr>
        <p:spPr bwMode="auto">
          <a:xfrm>
            <a:off x="3143240" y="2114544"/>
            <a:ext cx="5345430" cy="457200"/>
          </a:xfrm>
          <a:prstGeom prst="roundRect">
            <a:avLst>
              <a:gd name="adj" fmla="val 50000"/>
            </a:avLst>
          </a:prstGeom>
          <a:noFill/>
          <a:ln w="19050" cap="rnd">
            <a:solidFill>
              <a:schemeClr val="tx1"/>
            </a:solidFill>
            <a:prstDash val="sysDot"/>
            <a:round/>
            <a:headEnd/>
            <a:tailEnd/>
          </a:ln>
          <a:effectLst>
            <a:outerShdw dist="107763" dir="2700000" algn="ctr" rotWithShape="0">
              <a:srgbClr val="000000">
                <a:alpha val="50000"/>
              </a:srgbClr>
            </a:outerShdw>
          </a:effectLst>
        </p:spPr>
        <p:txBody>
          <a:bodyPr wrap="none" anchor="ctr"/>
          <a:lstStyle/>
          <a:p>
            <a:pPr>
              <a:defRPr/>
            </a:pPr>
            <a:endParaRPr lang="zh-CN" altLang="en-US">
              <a:latin typeface="Arial"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8" name="Text Box 65"/>
          <p:cNvSpPr txBox="1">
            <a:spLocks noChangeArrowheads="1"/>
          </p:cNvSpPr>
          <p:nvPr/>
        </p:nvSpPr>
        <p:spPr bwMode="auto">
          <a:xfrm>
            <a:off x="457200" y="1447800"/>
            <a:ext cx="7956550" cy="366713"/>
          </a:xfrm>
          <a:prstGeom prst="rect">
            <a:avLst/>
          </a:prstGeom>
          <a:noFill/>
          <a:ln w="9525">
            <a:noFill/>
            <a:miter lim="800000"/>
            <a:headEnd/>
            <a:tailEnd/>
          </a:ln>
        </p:spPr>
        <p:txBody>
          <a:bodyPr>
            <a:spAutoFit/>
          </a:bodyPr>
          <a:lstStyle/>
          <a:p>
            <a:pPr>
              <a:spcBef>
                <a:spcPct val="50000"/>
              </a:spcBef>
              <a:buFontTx/>
              <a:buBlip>
                <a:blip r:embed="rId4"/>
              </a:buBlip>
            </a:pPr>
            <a:r>
              <a:rPr lang="en-US" altLang="zh-CN">
                <a:latin typeface="华文中宋" pitchFamily="2" charset="-122"/>
                <a:ea typeface="华文中宋" pitchFamily="2" charset="-122"/>
              </a:rPr>
              <a:t>   </a:t>
            </a:r>
            <a:r>
              <a:rPr lang="zh-CN" altLang="en-US">
                <a:latin typeface="华文中宋" pitchFamily="2" charset="-122"/>
                <a:ea typeface="华文中宋" pitchFamily="2" charset="-122"/>
              </a:rPr>
              <a:t>以商户、用户需求为导向，提供多元化、简捷化、个性化的支付工具。</a:t>
            </a:r>
          </a:p>
        </p:txBody>
      </p:sp>
      <p:grpSp>
        <p:nvGrpSpPr>
          <p:cNvPr id="2" name="组合 35"/>
          <p:cNvGrpSpPr>
            <a:grpSpLocks/>
          </p:cNvGrpSpPr>
          <p:nvPr/>
        </p:nvGrpSpPr>
        <p:grpSpPr bwMode="auto">
          <a:xfrm>
            <a:off x="914400" y="2773363"/>
            <a:ext cx="7772400" cy="3627437"/>
            <a:chOff x="914400" y="2773362"/>
            <a:chExt cx="7772400" cy="3627438"/>
          </a:xfrm>
        </p:grpSpPr>
        <p:grpSp>
          <p:nvGrpSpPr>
            <p:cNvPr id="3" name="组合 70"/>
            <p:cNvGrpSpPr>
              <a:grpSpLocks/>
            </p:cNvGrpSpPr>
            <p:nvPr/>
          </p:nvGrpSpPr>
          <p:grpSpPr bwMode="auto">
            <a:xfrm>
              <a:off x="914400" y="2773362"/>
              <a:ext cx="4724399" cy="3627438"/>
              <a:chOff x="1398587" y="2298700"/>
              <a:chExt cx="4724399" cy="3627438"/>
            </a:xfrm>
          </p:grpSpPr>
          <p:grpSp>
            <p:nvGrpSpPr>
              <p:cNvPr id="4" name="Group 6"/>
              <p:cNvGrpSpPr>
                <a:grpSpLocks/>
              </p:cNvGrpSpPr>
              <p:nvPr/>
            </p:nvGrpSpPr>
            <p:grpSpPr bwMode="auto">
              <a:xfrm flipH="1">
                <a:off x="2497137" y="2954338"/>
                <a:ext cx="2016125" cy="2011362"/>
                <a:chOff x="1955" y="1224"/>
                <a:chExt cx="1911" cy="1911"/>
              </a:xfrm>
            </p:grpSpPr>
            <p:sp>
              <p:nvSpPr>
                <p:cNvPr id="6168" name="Oval 7"/>
                <p:cNvSpPr>
                  <a:spLocks noChangeArrowheads="1"/>
                </p:cNvSpPr>
                <p:nvPr/>
              </p:nvSpPr>
              <p:spPr bwMode="gray">
                <a:xfrm>
                  <a:off x="1955" y="1224"/>
                  <a:ext cx="1911" cy="1911"/>
                </a:xfrm>
                <a:prstGeom prst="ellipse">
                  <a:avLst/>
                </a:prstGeom>
                <a:noFill/>
                <a:ln w="12700" algn="ctr">
                  <a:solidFill>
                    <a:schemeClr val="bg2">
                      <a:alpha val="12157"/>
                    </a:schemeClr>
                  </a:solidFill>
                  <a:round/>
                  <a:headEnd/>
                  <a:tailEnd/>
                </a:ln>
              </p:spPr>
              <p:txBody>
                <a:bodyPr wrap="none" anchor="ctr"/>
                <a:lstStyle/>
                <a:p>
                  <a:endParaRPr lang="zh-CN" altLang="zh-CN">
                    <a:latin typeface="华文中宋" pitchFamily="2" charset="-122"/>
                    <a:ea typeface="华文中宋" pitchFamily="2" charset="-122"/>
                  </a:endParaRPr>
                </a:p>
              </p:txBody>
            </p:sp>
            <p:sp>
              <p:nvSpPr>
                <p:cNvPr id="6169" name="Oval 8"/>
                <p:cNvSpPr>
                  <a:spLocks noChangeArrowheads="1"/>
                </p:cNvSpPr>
                <p:nvPr/>
              </p:nvSpPr>
              <p:spPr bwMode="gray">
                <a:xfrm>
                  <a:off x="2080" y="1355"/>
                  <a:ext cx="1660" cy="1660"/>
                </a:xfrm>
                <a:prstGeom prst="ellipse">
                  <a:avLst/>
                </a:prstGeom>
                <a:noFill/>
                <a:ln w="28575" algn="ctr">
                  <a:solidFill>
                    <a:schemeClr val="bg2">
                      <a:alpha val="12157"/>
                    </a:schemeClr>
                  </a:solidFill>
                  <a:round/>
                  <a:headEnd/>
                  <a:tailEnd/>
                </a:ln>
              </p:spPr>
              <p:txBody>
                <a:bodyPr wrap="none" anchor="ctr"/>
                <a:lstStyle/>
                <a:p>
                  <a:endParaRPr lang="zh-CN" altLang="zh-CN">
                    <a:latin typeface="华文中宋" pitchFamily="2" charset="-122"/>
                    <a:ea typeface="华文中宋" pitchFamily="2" charset="-122"/>
                  </a:endParaRPr>
                </a:p>
              </p:txBody>
            </p:sp>
            <p:sp>
              <p:nvSpPr>
                <p:cNvPr id="6170" name="Oval 9"/>
                <p:cNvSpPr>
                  <a:spLocks noChangeArrowheads="1"/>
                </p:cNvSpPr>
                <p:nvPr/>
              </p:nvSpPr>
              <p:spPr bwMode="gray">
                <a:xfrm>
                  <a:off x="2218" y="1499"/>
                  <a:ext cx="1396" cy="1396"/>
                </a:xfrm>
                <a:prstGeom prst="ellipse">
                  <a:avLst/>
                </a:prstGeom>
                <a:noFill/>
                <a:ln w="38100" algn="ctr">
                  <a:solidFill>
                    <a:schemeClr val="bg2">
                      <a:alpha val="12157"/>
                    </a:schemeClr>
                  </a:solidFill>
                  <a:round/>
                  <a:headEnd/>
                  <a:tailEnd/>
                </a:ln>
              </p:spPr>
              <p:txBody>
                <a:bodyPr wrap="none" anchor="ctr"/>
                <a:lstStyle/>
                <a:p>
                  <a:endParaRPr lang="zh-CN" altLang="zh-CN">
                    <a:latin typeface="华文中宋" pitchFamily="2" charset="-122"/>
                    <a:ea typeface="华文中宋" pitchFamily="2" charset="-122"/>
                  </a:endParaRPr>
                </a:p>
              </p:txBody>
            </p:sp>
            <p:sp>
              <p:nvSpPr>
                <p:cNvPr id="6171" name="Oval 10"/>
                <p:cNvSpPr>
                  <a:spLocks noChangeArrowheads="1"/>
                </p:cNvSpPr>
                <p:nvPr/>
              </p:nvSpPr>
              <p:spPr bwMode="gray">
                <a:xfrm>
                  <a:off x="2338" y="1643"/>
                  <a:ext cx="1132" cy="1132"/>
                </a:xfrm>
                <a:prstGeom prst="ellipse">
                  <a:avLst/>
                </a:prstGeom>
                <a:noFill/>
                <a:ln w="57150" algn="ctr">
                  <a:solidFill>
                    <a:schemeClr val="bg2">
                      <a:alpha val="12157"/>
                    </a:schemeClr>
                  </a:solidFill>
                  <a:round/>
                  <a:headEnd/>
                  <a:tailEnd/>
                </a:ln>
              </p:spPr>
              <p:txBody>
                <a:bodyPr wrap="none" anchor="ctr"/>
                <a:lstStyle/>
                <a:p>
                  <a:endParaRPr lang="zh-CN" altLang="zh-CN">
                    <a:latin typeface="华文中宋" pitchFamily="2" charset="-122"/>
                    <a:ea typeface="华文中宋" pitchFamily="2" charset="-122"/>
                  </a:endParaRPr>
                </a:p>
              </p:txBody>
            </p:sp>
            <p:sp>
              <p:nvSpPr>
                <p:cNvPr id="6172" name="Oval 11"/>
                <p:cNvSpPr>
                  <a:spLocks noChangeArrowheads="1"/>
                </p:cNvSpPr>
                <p:nvPr/>
              </p:nvSpPr>
              <p:spPr bwMode="gray">
                <a:xfrm>
                  <a:off x="2476" y="1781"/>
                  <a:ext cx="868" cy="868"/>
                </a:xfrm>
                <a:prstGeom prst="ellipse">
                  <a:avLst/>
                </a:prstGeom>
                <a:noFill/>
                <a:ln w="57150" algn="ctr">
                  <a:solidFill>
                    <a:schemeClr val="bg2">
                      <a:alpha val="12157"/>
                    </a:schemeClr>
                  </a:solidFill>
                  <a:round/>
                  <a:headEnd/>
                  <a:tailEnd/>
                </a:ln>
              </p:spPr>
              <p:txBody>
                <a:bodyPr wrap="none" anchor="ctr"/>
                <a:lstStyle/>
                <a:p>
                  <a:endParaRPr lang="zh-CN" altLang="zh-CN">
                    <a:latin typeface="华文中宋" pitchFamily="2" charset="-122"/>
                    <a:ea typeface="华文中宋" pitchFamily="2" charset="-122"/>
                  </a:endParaRPr>
                </a:p>
              </p:txBody>
            </p:sp>
            <p:sp>
              <p:nvSpPr>
                <p:cNvPr id="6173" name="Oval 12"/>
                <p:cNvSpPr>
                  <a:spLocks noChangeArrowheads="1"/>
                </p:cNvSpPr>
                <p:nvPr/>
              </p:nvSpPr>
              <p:spPr bwMode="gray">
                <a:xfrm>
                  <a:off x="2602" y="1901"/>
                  <a:ext cx="616" cy="616"/>
                </a:xfrm>
                <a:prstGeom prst="ellipse">
                  <a:avLst/>
                </a:prstGeom>
                <a:noFill/>
                <a:ln w="76200" algn="ctr">
                  <a:solidFill>
                    <a:schemeClr val="bg2">
                      <a:alpha val="12157"/>
                    </a:schemeClr>
                  </a:solidFill>
                  <a:round/>
                  <a:headEnd/>
                  <a:tailEnd/>
                </a:ln>
              </p:spPr>
              <p:txBody>
                <a:bodyPr wrap="none" anchor="ctr"/>
                <a:lstStyle/>
                <a:p>
                  <a:endParaRPr lang="zh-CN" altLang="zh-CN">
                    <a:latin typeface="华文中宋" pitchFamily="2" charset="-122"/>
                    <a:ea typeface="华文中宋" pitchFamily="2" charset="-122"/>
                  </a:endParaRPr>
                </a:p>
              </p:txBody>
            </p:sp>
            <p:sp>
              <p:nvSpPr>
                <p:cNvPr id="6174" name="Oval 13"/>
                <p:cNvSpPr>
                  <a:spLocks noChangeArrowheads="1"/>
                </p:cNvSpPr>
                <p:nvPr/>
              </p:nvSpPr>
              <p:spPr bwMode="gray">
                <a:xfrm>
                  <a:off x="2716" y="2021"/>
                  <a:ext cx="388" cy="388"/>
                </a:xfrm>
                <a:prstGeom prst="ellipse">
                  <a:avLst/>
                </a:prstGeom>
                <a:noFill/>
                <a:ln w="9525" algn="ctr">
                  <a:solidFill>
                    <a:schemeClr val="bg2">
                      <a:alpha val="12157"/>
                    </a:schemeClr>
                  </a:solidFill>
                  <a:round/>
                  <a:headEnd/>
                  <a:tailEnd/>
                </a:ln>
              </p:spPr>
              <p:txBody>
                <a:bodyPr wrap="none" anchor="ctr"/>
                <a:lstStyle/>
                <a:p>
                  <a:endParaRPr lang="zh-CN" altLang="zh-CN">
                    <a:latin typeface="华文中宋" pitchFamily="2" charset="-122"/>
                    <a:ea typeface="华文中宋" pitchFamily="2" charset="-122"/>
                  </a:endParaRPr>
                </a:p>
              </p:txBody>
            </p:sp>
          </p:grpSp>
          <p:sp>
            <p:nvSpPr>
              <p:cNvPr id="6160" name="Text Box 44"/>
              <p:cNvSpPr txBox="1">
                <a:spLocks noChangeArrowheads="1"/>
              </p:cNvSpPr>
              <p:nvPr/>
            </p:nvSpPr>
            <p:spPr bwMode="auto">
              <a:xfrm>
                <a:off x="5402261" y="4773613"/>
                <a:ext cx="720725" cy="366712"/>
              </a:xfrm>
              <a:prstGeom prst="rect">
                <a:avLst/>
              </a:prstGeom>
              <a:noFill/>
              <a:ln w="9525">
                <a:noFill/>
                <a:miter lim="800000"/>
                <a:headEnd/>
                <a:tailEnd/>
              </a:ln>
            </p:spPr>
            <p:txBody>
              <a:bodyPr>
                <a:spAutoFit/>
              </a:bodyPr>
              <a:lstStyle/>
              <a:p>
                <a:pPr>
                  <a:spcBef>
                    <a:spcPct val="50000"/>
                  </a:spcBef>
                </a:pPr>
                <a:r>
                  <a:rPr lang="zh-CN" altLang="en-US">
                    <a:latin typeface="华文中宋" pitchFamily="2" charset="-122"/>
                    <a:ea typeface="华文中宋" pitchFamily="2" charset="-122"/>
                  </a:rPr>
                  <a:t>用户</a:t>
                </a:r>
              </a:p>
            </p:txBody>
          </p:sp>
          <p:sp>
            <p:nvSpPr>
              <p:cNvPr id="6161" name="Text Box 45"/>
              <p:cNvSpPr txBox="1">
                <a:spLocks noChangeArrowheads="1"/>
              </p:cNvSpPr>
              <p:nvPr/>
            </p:nvSpPr>
            <p:spPr bwMode="auto">
              <a:xfrm>
                <a:off x="1444625" y="4846638"/>
                <a:ext cx="863600" cy="366712"/>
              </a:xfrm>
              <a:prstGeom prst="rect">
                <a:avLst/>
              </a:prstGeom>
              <a:noFill/>
              <a:ln w="9525">
                <a:noFill/>
                <a:miter lim="800000"/>
                <a:headEnd/>
                <a:tailEnd/>
              </a:ln>
            </p:spPr>
            <p:txBody>
              <a:bodyPr>
                <a:spAutoFit/>
              </a:bodyPr>
              <a:lstStyle/>
              <a:p>
                <a:pPr>
                  <a:spcBef>
                    <a:spcPct val="50000"/>
                  </a:spcBef>
                </a:pPr>
                <a:r>
                  <a:rPr lang="zh-CN" altLang="en-US">
                    <a:latin typeface="华文中宋" pitchFamily="2" charset="-122"/>
                    <a:ea typeface="华文中宋" pitchFamily="2" charset="-122"/>
                  </a:rPr>
                  <a:t>商家</a:t>
                </a:r>
              </a:p>
            </p:txBody>
          </p:sp>
          <p:sp>
            <p:nvSpPr>
              <p:cNvPr id="52" name="Freeform 8"/>
              <p:cNvSpPr>
                <a:spLocks/>
              </p:cNvSpPr>
              <p:nvPr/>
            </p:nvSpPr>
            <p:spPr bwMode="gray">
              <a:xfrm rot="19004714" flipH="1">
                <a:off x="2955925" y="4702176"/>
                <a:ext cx="1366837" cy="1223962"/>
              </a:xfrm>
              <a:custGeom>
                <a:avLst/>
                <a:gdLst>
                  <a:gd name="T0" fmla="*/ 0 w 952"/>
                  <a:gd name="T1" fmla="*/ 1797057 h 947"/>
                  <a:gd name="T2" fmla="*/ 483165 w 952"/>
                  <a:gd name="T3" fmla="*/ 1404842 h 947"/>
                  <a:gd name="T4" fmla="*/ 480636 w 952"/>
                  <a:gd name="T5" fmla="*/ 1597384 h 947"/>
                  <a:gd name="T6" fmla="*/ 490754 w 952"/>
                  <a:gd name="T7" fmla="*/ 1597384 h 947"/>
                  <a:gd name="T8" fmla="*/ 518581 w 952"/>
                  <a:gd name="T9" fmla="*/ 1597384 h 947"/>
                  <a:gd name="T10" fmla="*/ 569174 w 952"/>
                  <a:gd name="T11" fmla="*/ 1595007 h 947"/>
                  <a:gd name="T12" fmla="*/ 632415 w 952"/>
                  <a:gd name="T13" fmla="*/ 1585499 h 947"/>
                  <a:gd name="T14" fmla="*/ 710835 w 952"/>
                  <a:gd name="T15" fmla="*/ 1573613 h 947"/>
                  <a:gd name="T16" fmla="*/ 799373 w 952"/>
                  <a:gd name="T17" fmla="*/ 1552220 h 947"/>
                  <a:gd name="T18" fmla="*/ 900560 w 952"/>
                  <a:gd name="T19" fmla="*/ 1523695 h 947"/>
                  <a:gd name="T20" fmla="*/ 1009335 w 952"/>
                  <a:gd name="T21" fmla="*/ 1488039 h 947"/>
                  <a:gd name="T22" fmla="*/ 1123170 w 952"/>
                  <a:gd name="T23" fmla="*/ 1438121 h 947"/>
                  <a:gd name="T24" fmla="*/ 1244594 w 952"/>
                  <a:gd name="T25" fmla="*/ 1373940 h 947"/>
                  <a:gd name="T26" fmla="*/ 1366018 w 952"/>
                  <a:gd name="T27" fmla="*/ 1300252 h 947"/>
                  <a:gd name="T28" fmla="*/ 1484912 w 952"/>
                  <a:gd name="T29" fmla="*/ 1207546 h 947"/>
                  <a:gd name="T30" fmla="*/ 1606335 w 952"/>
                  <a:gd name="T31" fmla="*/ 1100578 h 947"/>
                  <a:gd name="T32" fmla="*/ 1742937 w 952"/>
                  <a:gd name="T33" fmla="*/ 962709 h 947"/>
                  <a:gd name="T34" fmla="*/ 1864361 w 952"/>
                  <a:gd name="T35" fmla="*/ 831971 h 947"/>
                  <a:gd name="T36" fmla="*/ 1973136 w 952"/>
                  <a:gd name="T37" fmla="*/ 708364 h 947"/>
                  <a:gd name="T38" fmla="*/ 2064204 w 952"/>
                  <a:gd name="T39" fmla="*/ 591888 h 947"/>
                  <a:gd name="T40" fmla="*/ 2142624 w 952"/>
                  <a:gd name="T41" fmla="*/ 484920 h 947"/>
                  <a:gd name="T42" fmla="*/ 2208395 w 952"/>
                  <a:gd name="T43" fmla="*/ 389838 h 947"/>
                  <a:gd name="T44" fmla="*/ 2264047 w 952"/>
                  <a:gd name="T45" fmla="*/ 299509 h 947"/>
                  <a:gd name="T46" fmla="*/ 2309581 w 952"/>
                  <a:gd name="T47" fmla="*/ 223444 h 947"/>
                  <a:gd name="T48" fmla="*/ 2342467 w 952"/>
                  <a:gd name="T49" fmla="*/ 156886 h 947"/>
                  <a:gd name="T50" fmla="*/ 2367763 w 952"/>
                  <a:gd name="T51" fmla="*/ 99836 h 947"/>
                  <a:gd name="T52" fmla="*/ 2388001 w 952"/>
                  <a:gd name="T53" fmla="*/ 57049 h 947"/>
                  <a:gd name="T54" fmla="*/ 2400649 w 952"/>
                  <a:gd name="T55" fmla="*/ 28525 h 947"/>
                  <a:gd name="T56" fmla="*/ 2408238 w 952"/>
                  <a:gd name="T57" fmla="*/ 4754 h 947"/>
                  <a:gd name="T58" fmla="*/ 2408238 w 952"/>
                  <a:gd name="T59" fmla="*/ 0 h 947"/>
                  <a:gd name="T60" fmla="*/ 2408238 w 952"/>
                  <a:gd name="T61" fmla="*/ 9508 h 947"/>
                  <a:gd name="T62" fmla="*/ 2403179 w 952"/>
                  <a:gd name="T63" fmla="*/ 40410 h 947"/>
                  <a:gd name="T64" fmla="*/ 2398119 w 952"/>
                  <a:gd name="T65" fmla="*/ 85574 h 947"/>
                  <a:gd name="T66" fmla="*/ 2382941 w 952"/>
                  <a:gd name="T67" fmla="*/ 147378 h 947"/>
                  <a:gd name="T68" fmla="*/ 2367763 w 952"/>
                  <a:gd name="T69" fmla="*/ 221067 h 947"/>
                  <a:gd name="T70" fmla="*/ 2344996 w 952"/>
                  <a:gd name="T71" fmla="*/ 309018 h 947"/>
                  <a:gd name="T72" fmla="*/ 2312111 w 952"/>
                  <a:gd name="T73" fmla="*/ 408854 h 947"/>
                  <a:gd name="T74" fmla="*/ 2274166 w 952"/>
                  <a:gd name="T75" fmla="*/ 515822 h 947"/>
                  <a:gd name="T76" fmla="*/ 2228632 w 952"/>
                  <a:gd name="T77" fmla="*/ 627544 h 947"/>
                  <a:gd name="T78" fmla="*/ 2167920 w 952"/>
                  <a:gd name="T79" fmla="*/ 748774 h 947"/>
                  <a:gd name="T80" fmla="*/ 2099619 w 952"/>
                  <a:gd name="T81" fmla="*/ 874758 h 947"/>
                  <a:gd name="T82" fmla="*/ 2018670 w 952"/>
                  <a:gd name="T83" fmla="*/ 1000742 h 947"/>
                  <a:gd name="T84" fmla="*/ 1927602 w 952"/>
                  <a:gd name="T85" fmla="*/ 1129103 h 947"/>
                  <a:gd name="T86" fmla="*/ 1818827 w 952"/>
                  <a:gd name="T87" fmla="*/ 1257465 h 947"/>
                  <a:gd name="T88" fmla="*/ 1697403 w 952"/>
                  <a:gd name="T89" fmla="*/ 1383449 h 947"/>
                  <a:gd name="T90" fmla="*/ 1550683 w 952"/>
                  <a:gd name="T91" fmla="*/ 1514187 h 947"/>
                  <a:gd name="T92" fmla="*/ 1403963 w 952"/>
                  <a:gd name="T93" fmla="*/ 1628286 h 947"/>
                  <a:gd name="T94" fmla="*/ 1264831 w 952"/>
                  <a:gd name="T95" fmla="*/ 1725745 h 947"/>
                  <a:gd name="T96" fmla="*/ 1130759 w 952"/>
                  <a:gd name="T97" fmla="*/ 1808942 h 947"/>
                  <a:gd name="T98" fmla="*/ 1001746 w 952"/>
                  <a:gd name="T99" fmla="*/ 1877877 h 947"/>
                  <a:gd name="T100" fmla="*/ 885382 w 952"/>
                  <a:gd name="T101" fmla="*/ 1932549 h 947"/>
                  <a:gd name="T102" fmla="*/ 776606 w 952"/>
                  <a:gd name="T103" fmla="*/ 1975336 h 947"/>
                  <a:gd name="T104" fmla="*/ 683009 w 952"/>
                  <a:gd name="T105" fmla="*/ 2008615 h 947"/>
                  <a:gd name="T106" fmla="*/ 602060 w 952"/>
                  <a:gd name="T107" fmla="*/ 2032386 h 947"/>
                  <a:gd name="T108" fmla="*/ 536288 w 952"/>
                  <a:gd name="T109" fmla="*/ 2049025 h 947"/>
                  <a:gd name="T110" fmla="*/ 485695 w 952"/>
                  <a:gd name="T111" fmla="*/ 2058533 h 947"/>
                  <a:gd name="T112" fmla="*/ 457869 w 952"/>
                  <a:gd name="T113" fmla="*/ 2063287 h 947"/>
                  <a:gd name="T114" fmla="*/ 445221 w 952"/>
                  <a:gd name="T115" fmla="*/ 2063287 h 947"/>
                  <a:gd name="T116" fmla="*/ 422454 w 952"/>
                  <a:gd name="T117" fmla="*/ 2251075 h 947"/>
                  <a:gd name="T118" fmla="*/ 0 w 952"/>
                  <a:gd name="T119" fmla="*/ 1797057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2"/>
                  <a:gd name="T181" fmla="*/ 0 h 947"/>
                  <a:gd name="T182" fmla="*/ 952 w 952"/>
                  <a:gd name="T183" fmla="*/ 947 h 94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solidFill>
                <a:schemeClr val="hlink"/>
              </a:solidFill>
              <a:ln w="0">
                <a:noFill/>
                <a:round/>
                <a:headEnd/>
                <a:tailEnd/>
              </a:ln>
              <a:effectLst>
                <a:outerShdw dist="107763" dir="2700000" algn="ctr" rotWithShape="0">
                  <a:srgbClr val="080808">
                    <a:alpha val="50000"/>
                  </a:srgbClr>
                </a:outerShdw>
              </a:effectLst>
            </p:spPr>
            <p:txBody>
              <a:bodyPr/>
              <a:lstStyle/>
              <a:p>
                <a:pPr>
                  <a:defRPr/>
                </a:pPr>
                <a:endParaRPr lang="zh-CN" altLang="en-US">
                  <a:latin typeface="华文中宋" pitchFamily="2" charset="-122"/>
                  <a:ea typeface="华文中宋" pitchFamily="2" charset="-122"/>
                </a:endParaRPr>
              </a:p>
            </p:txBody>
          </p:sp>
          <p:sp>
            <p:nvSpPr>
              <p:cNvPr id="53" name="Freeform 8"/>
              <p:cNvSpPr>
                <a:spLocks/>
              </p:cNvSpPr>
              <p:nvPr/>
            </p:nvSpPr>
            <p:spPr bwMode="gray">
              <a:xfrm rot="14887587" flipV="1">
                <a:off x="1469231" y="3028156"/>
                <a:ext cx="1200150" cy="1341438"/>
              </a:xfrm>
              <a:custGeom>
                <a:avLst/>
                <a:gdLst>
                  <a:gd name="T0" fmla="*/ 0 w 952"/>
                  <a:gd name="T1" fmla="*/ 1797057 h 947"/>
                  <a:gd name="T2" fmla="*/ 483165 w 952"/>
                  <a:gd name="T3" fmla="*/ 1404842 h 947"/>
                  <a:gd name="T4" fmla="*/ 480636 w 952"/>
                  <a:gd name="T5" fmla="*/ 1597384 h 947"/>
                  <a:gd name="T6" fmla="*/ 490754 w 952"/>
                  <a:gd name="T7" fmla="*/ 1597384 h 947"/>
                  <a:gd name="T8" fmla="*/ 518581 w 952"/>
                  <a:gd name="T9" fmla="*/ 1597384 h 947"/>
                  <a:gd name="T10" fmla="*/ 569174 w 952"/>
                  <a:gd name="T11" fmla="*/ 1595007 h 947"/>
                  <a:gd name="T12" fmla="*/ 632415 w 952"/>
                  <a:gd name="T13" fmla="*/ 1585499 h 947"/>
                  <a:gd name="T14" fmla="*/ 710835 w 952"/>
                  <a:gd name="T15" fmla="*/ 1573613 h 947"/>
                  <a:gd name="T16" fmla="*/ 799373 w 952"/>
                  <a:gd name="T17" fmla="*/ 1552220 h 947"/>
                  <a:gd name="T18" fmla="*/ 900560 w 952"/>
                  <a:gd name="T19" fmla="*/ 1523695 h 947"/>
                  <a:gd name="T20" fmla="*/ 1009335 w 952"/>
                  <a:gd name="T21" fmla="*/ 1488039 h 947"/>
                  <a:gd name="T22" fmla="*/ 1123170 w 952"/>
                  <a:gd name="T23" fmla="*/ 1438121 h 947"/>
                  <a:gd name="T24" fmla="*/ 1244594 w 952"/>
                  <a:gd name="T25" fmla="*/ 1373940 h 947"/>
                  <a:gd name="T26" fmla="*/ 1366018 w 952"/>
                  <a:gd name="T27" fmla="*/ 1300252 h 947"/>
                  <a:gd name="T28" fmla="*/ 1484912 w 952"/>
                  <a:gd name="T29" fmla="*/ 1207546 h 947"/>
                  <a:gd name="T30" fmla="*/ 1606335 w 952"/>
                  <a:gd name="T31" fmla="*/ 1100578 h 947"/>
                  <a:gd name="T32" fmla="*/ 1742937 w 952"/>
                  <a:gd name="T33" fmla="*/ 962709 h 947"/>
                  <a:gd name="T34" fmla="*/ 1864361 w 952"/>
                  <a:gd name="T35" fmla="*/ 831971 h 947"/>
                  <a:gd name="T36" fmla="*/ 1973136 w 952"/>
                  <a:gd name="T37" fmla="*/ 708364 h 947"/>
                  <a:gd name="T38" fmla="*/ 2064204 w 952"/>
                  <a:gd name="T39" fmla="*/ 591888 h 947"/>
                  <a:gd name="T40" fmla="*/ 2142624 w 952"/>
                  <a:gd name="T41" fmla="*/ 484920 h 947"/>
                  <a:gd name="T42" fmla="*/ 2208395 w 952"/>
                  <a:gd name="T43" fmla="*/ 389838 h 947"/>
                  <a:gd name="T44" fmla="*/ 2264047 w 952"/>
                  <a:gd name="T45" fmla="*/ 299509 h 947"/>
                  <a:gd name="T46" fmla="*/ 2309581 w 952"/>
                  <a:gd name="T47" fmla="*/ 223444 h 947"/>
                  <a:gd name="T48" fmla="*/ 2342467 w 952"/>
                  <a:gd name="T49" fmla="*/ 156886 h 947"/>
                  <a:gd name="T50" fmla="*/ 2367763 w 952"/>
                  <a:gd name="T51" fmla="*/ 99836 h 947"/>
                  <a:gd name="T52" fmla="*/ 2388001 w 952"/>
                  <a:gd name="T53" fmla="*/ 57049 h 947"/>
                  <a:gd name="T54" fmla="*/ 2400649 w 952"/>
                  <a:gd name="T55" fmla="*/ 28525 h 947"/>
                  <a:gd name="T56" fmla="*/ 2408238 w 952"/>
                  <a:gd name="T57" fmla="*/ 4754 h 947"/>
                  <a:gd name="T58" fmla="*/ 2408238 w 952"/>
                  <a:gd name="T59" fmla="*/ 0 h 947"/>
                  <a:gd name="T60" fmla="*/ 2408238 w 952"/>
                  <a:gd name="T61" fmla="*/ 9508 h 947"/>
                  <a:gd name="T62" fmla="*/ 2403179 w 952"/>
                  <a:gd name="T63" fmla="*/ 40410 h 947"/>
                  <a:gd name="T64" fmla="*/ 2398119 w 952"/>
                  <a:gd name="T65" fmla="*/ 85574 h 947"/>
                  <a:gd name="T66" fmla="*/ 2382941 w 952"/>
                  <a:gd name="T67" fmla="*/ 147378 h 947"/>
                  <a:gd name="T68" fmla="*/ 2367763 w 952"/>
                  <a:gd name="T69" fmla="*/ 221067 h 947"/>
                  <a:gd name="T70" fmla="*/ 2344996 w 952"/>
                  <a:gd name="T71" fmla="*/ 309018 h 947"/>
                  <a:gd name="T72" fmla="*/ 2312111 w 952"/>
                  <a:gd name="T73" fmla="*/ 408854 h 947"/>
                  <a:gd name="T74" fmla="*/ 2274166 w 952"/>
                  <a:gd name="T75" fmla="*/ 515822 h 947"/>
                  <a:gd name="T76" fmla="*/ 2228632 w 952"/>
                  <a:gd name="T77" fmla="*/ 627544 h 947"/>
                  <a:gd name="T78" fmla="*/ 2167920 w 952"/>
                  <a:gd name="T79" fmla="*/ 748774 h 947"/>
                  <a:gd name="T80" fmla="*/ 2099619 w 952"/>
                  <a:gd name="T81" fmla="*/ 874758 h 947"/>
                  <a:gd name="T82" fmla="*/ 2018670 w 952"/>
                  <a:gd name="T83" fmla="*/ 1000742 h 947"/>
                  <a:gd name="T84" fmla="*/ 1927602 w 952"/>
                  <a:gd name="T85" fmla="*/ 1129103 h 947"/>
                  <a:gd name="T86" fmla="*/ 1818827 w 952"/>
                  <a:gd name="T87" fmla="*/ 1257465 h 947"/>
                  <a:gd name="T88" fmla="*/ 1697403 w 952"/>
                  <a:gd name="T89" fmla="*/ 1383449 h 947"/>
                  <a:gd name="T90" fmla="*/ 1550683 w 952"/>
                  <a:gd name="T91" fmla="*/ 1514187 h 947"/>
                  <a:gd name="T92" fmla="*/ 1403963 w 952"/>
                  <a:gd name="T93" fmla="*/ 1628286 h 947"/>
                  <a:gd name="T94" fmla="*/ 1264831 w 952"/>
                  <a:gd name="T95" fmla="*/ 1725745 h 947"/>
                  <a:gd name="T96" fmla="*/ 1130759 w 952"/>
                  <a:gd name="T97" fmla="*/ 1808942 h 947"/>
                  <a:gd name="T98" fmla="*/ 1001746 w 952"/>
                  <a:gd name="T99" fmla="*/ 1877877 h 947"/>
                  <a:gd name="T100" fmla="*/ 885382 w 952"/>
                  <a:gd name="T101" fmla="*/ 1932549 h 947"/>
                  <a:gd name="T102" fmla="*/ 776606 w 952"/>
                  <a:gd name="T103" fmla="*/ 1975336 h 947"/>
                  <a:gd name="T104" fmla="*/ 683009 w 952"/>
                  <a:gd name="T105" fmla="*/ 2008615 h 947"/>
                  <a:gd name="T106" fmla="*/ 602060 w 952"/>
                  <a:gd name="T107" fmla="*/ 2032386 h 947"/>
                  <a:gd name="T108" fmla="*/ 536288 w 952"/>
                  <a:gd name="T109" fmla="*/ 2049025 h 947"/>
                  <a:gd name="T110" fmla="*/ 485695 w 952"/>
                  <a:gd name="T111" fmla="*/ 2058533 h 947"/>
                  <a:gd name="T112" fmla="*/ 457869 w 952"/>
                  <a:gd name="T113" fmla="*/ 2063287 h 947"/>
                  <a:gd name="T114" fmla="*/ 445221 w 952"/>
                  <a:gd name="T115" fmla="*/ 2063287 h 947"/>
                  <a:gd name="T116" fmla="*/ 422454 w 952"/>
                  <a:gd name="T117" fmla="*/ 2251075 h 947"/>
                  <a:gd name="T118" fmla="*/ 0 w 952"/>
                  <a:gd name="T119" fmla="*/ 1797057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2"/>
                  <a:gd name="T181" fmla="*/ 0 h 947"/>
                  <a:gd name="T182" fmla="*/ 952 w 952"/>
                  <a:gd name="T183" fmla="*/ 947 h 94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solidFill>
                <a:srgbClr val="FFA953"/>
              </a:solidFill>
              <a:ln w="0">
                <a:noFill/>
                <a:round/>
                <a:headEnd/>
                <a:tailEnd/>
              </a:ln>
              <a:effectLst>
                <a:outerShdw dist="107763" dir="2700000" algn="ctr" rotWithShape="0">
                  <a:srgbClr val="080808">
                    <a:alpha val="50000"/>
                  </a:srgbClr>
                </a:outerShdw>
              </a:effectLst>
            </p:spPr>
            <p:txBody>
              <a:bodyPr rot="10800000" vert="eaVert"/>
              <a:lstStyle/>
              <a:p>
                <a:pPr>
                  <a:defRPr/>
                </a:pPr>
                <a:endParaRPr lang="zh-CN" altLang="en-US">
                  <a:latin typeface="华文中宋" pitchFamily="2" charset="-122"/>
                  <a:ea typeface="华文中宋" pitchFamily="2" charset="-122"/>
                </a:endParaRPr>
              </a:p>
            </p:txBody>
          </p:sp>
          <p:pic>
            <p:nvPicPr>
              <p:cNvPr id="6164" name="Picture 52" descr="png-0010"/>
              <p:cNvPicPr>
                <a:picLocks noChangeAspect="1" noChangeArrowheads="1"/>
              </p:cNvPicPr>
              <p:nvPr/>
            </p:nvPicPr>
            <p:blipFill>
              <a:blip r:embed="rId5"/>
              <a:srcRect/>
              <a:stretch>
                <a:fillRect/>
              </a:stretch>
            </p:blipFill>
            <p:spPr bwMode="auto">
              <a:xfrm>
                <a:off x="1992312" y="4467225"/>
                <a:ext cx="720725" cy="720725"/>
              </a:xfrm>
              <a:prstGeom prst="rect">
                <a:avLst/>
              </a:prstGeom>
              <a:noFill/>
              <a:ln w="9525">
                <a:noFill/>
                <a:miter lim="800000"/>
                <a:headEnd/>
                <a:tailEnd/>
              </a:ln>
            </p:spPr>
          </p:pic>
          <p:pic>
            <p:nvPicPr>
              <p:cNvPr id="6165" name="Picture 53" descr="png-0098"/>
              <p:cNvPicPr>
                <a:picLocks noChangeAspect="1" noChangeArrowheads="1"/>
              </p:cNvPicPr>
              <p:nvPr/>
            </p:nvPicPr>
            <p:blipFill>
              <a:blip r:embed="rId6"/>
              <a:srcRect/>
              <a:stretch>
                <a:fillRect/>
              </a:stretch>
            </p:blipFill>
            <p:spPr bwMode="auto">
              <a:xfrm>
                <a:off x="4659312" y="4467225"/>
                <a:ext cx="719138" cy="719138"/>
              </a:xfrm>
              <a:prstGeom prst="rect">
                <a:avLst/>
              </a:prstGeom>
              <a:noFill/>
              <a:ln w="9525">
                <a:noFill/>
                <a:miter lim="800000"/>
                <a:headEnd/>
                <a:tailEnd/>
              </a:ln>
            </p:spPr>
          </p:pic>
          <p:sp>
            <p:nvSpPr>
              <p:cNvPr id="6166" name="Text Box 57"/>
              <p:cNvSpPr txBox="1">
                <a:spLocks noChangeArrowheads="1"/>
              </p:cNvSpPr>
              <p:nvPr/>
            </p:nvSpPr>
            <p:spPr bwMode="auto">
              <a:xfrm>
                <a:off x="2655887" y="3517900"/>
                <a:ext cx="1790700" cy="707886"/>
              </a:xfrm>
              <a:prstGeom prst="rect">
                <a:avLst/>
              </a:prstGeom>
              <a:noFill/>
              <a:ln w="9525">
                <a:noFill/>
                <a:miter lim="800000"/>
                <a:headEnd/>
                <a:tailEnd/>
              </a:ln>
            </p:spPr>
            <p:txBody>
              <a:bodyPr>
                <a:spAutoFit/>
              </a:bodyPr>
              <a:lstStyle/>
              <a:p>
                <a:pPr>
                  <a:spcBef>
                    <a:spcPct val="50000"/>
                  </a:spcBef>
                </a:pPr>
                <a:r>
                  <a:rPr lang="zh-CN" altLang="en-US" sz="4000" b="1" dirty="0">
                    <a:latin typeface="华文中宋" pitchFamily="2" charset="-122"/>
                    <a:ea typeface="华文中宋" pitchFamily="2" charset="-122"/>
                  </a:rPr>
                  <a:t>收付款</a:t>
                </a:r>
              </a:p>
            </p:txBody>
          </p:sp>
          <p:pic>
            <p:nvPicPr>
              <p:cNvPr id="6167" name="图片 57" descr="白底LOGO.jpg"/>
              <p:cNvPicPr>
                <a:picLocks noChangeAspect="1"/>
              </p:cNvPicPr>
              <p:nvPr/>
            </p:nvPicPr>
            <p:blipFill>
              <a:blip r:embed="rId7"/>
              <a:srcRect l="4240" r="2473"/>
              <a:stretch>
                <a:fillRect/>
              </a:stretch>
            </p:blipFill>
            <p:spPr bwMode="auto">
              <a:xfrm>
                <a:off x="2468562" y="2298700"/>
                <a:ext cx="2057400" cy="724766"/>
              </a:xfrm>
              <a:prstGeom prst="rect">
                <a:avLst/>
              </a:prstGeom>
              <a:noFill/>
              <a:ln w="9525">
                <a:noFill/>
                <a:miter lim="800000"/>
                <a:headEnd/>
                <a:tailEnd/>
              </a:ln>
            </p:spPr>
          </p:pic>
        </p:grpSp>
        <p:sp>
          <p:nvSpPr>
            <p:cNvPr id="38" name="Freeform 8"/>
            <p:cNvSpPr>
              <a:spLocks/>
            </p:cNvSpPr>
            <p:nvPr/>
          </p:nvSpPr>
          <p:spPr bwMode="gray">
            <a:xfrm rot="12417748" flipH="1">
              <a:off x="3784600" y="3321049"/>
              <a:ext cx="1366838" cy="1223963"/>
            </a:xfrm>
            <a:custGeom>
              <a:avLst/>
              <a:gdLst>
                <a:gd name="T0" fmla="*/ 0 w 952"/>
                <a:gd name="T1" fmla="*/ 1797057 h 947"/>
                <a:gd name="T2" fmla="*/ 483165 w 952"/>
                <a:gd name="T3" fmla="*/ 1404842 h 947"/>
                <a:gd name="T4" fmla="*/ 480636 w 952"/>
                <a:gd name="T5" fmla="*/ 1597384 h 947"/>
                <a:gd name="T6" fmla="*/ 490754 w 952"/>
                <a:gd name="T7" fmla="*/ 1597384 h 947"/>
                <a:gd name="T8" fmla="*/ 518581 w 952"/>
                <a:gd name="T9" fmla="*/ 1597384 h 947"/>
                <a:gd name="T10" fmla="*/ 569174 w 952"/>
                <a:gd name="T11" fmla="*/ 1595007 h 947"/>
                <a:gd name="T12" fmla="*/ 632415 w 952"/>
                <a:gd name="T13" fmla="*/ 1585499 h 947"/>
                <a:gd name="T14" fmla="*/ 710835 w 952"/>
                <a:gd name="T15" fmla="*/ 1573613 h 947"/>
                <a:gd name="T16" fmla="*/ 799373 w 952"/>
                <a:gd name="T17" fmla="*/ 1552220 h 947"/>
                <a:gd name="T18" fmla="*/ 900560 w 952"/>
                <a:gd name="T19" fmla="*/ 1523695 h 947"/>
                <a:gd name="T20" fmla="*/ 1009335 w 952"/>
                <a:gd name="T21" fmla="*/ 1488039 h 947"/>
                <a:gd name="T22" fmla="*/ 1123170 w 952"/>
                <a:gd name="T23" fmla="*/ 1438121 h 947"/>
                <a:gd name="T24" fmla="*/ 1244594 w 952"/>
                <a:gd name="T25" fmla="*/ 1373940 h 947"/>
                <a:gd name="T26" fmla="*/ 1366018 w 952"/>
                <a:gd name="T27" fmla="*/ 1300252 h 947"/>
                <a:gd name="T28" fmla="*/ 1484912 w 952"/>
                <a:gd name="T29" fmla="*/ 1207546 h 947"/>
                <a:gd name="T30" fmla="*/ 1606335 w 952"/>
                <a:gd name="T31" fmla="*/ 1100578 h 947"/>
                <a:gd name="T32" fmla="*/ 1742937 w 952"/>
                <a:gd name="T33" fmla="*/ 962709 h 947"/>
                <a:gd name="T34" fmla="*/ 1864361 w 952"/>
                <a:gd name="T35" fmla="*/ 831971 h 947"/>
                <a:gd name="T36" fmla="*/ 1973136 w 952"/>
                <a:gd name="T37" fmla="*/ 708364 h 947"/>
                <a:gd name="T38" fmla="*/ 2064204 w 952"/>
                <a:gd name="T39" fmla="*/ 591888 h 947"/>
                <a:gd name="T40" fmla="*/ 2142624 w 952"/>
                <a:gd name="T41" fmla="*/ 484920 h 947"/>
                <a:gd name="T42" fmla="*/ 2208395 w 952"/>
                <a:gd name="T43" fmla="*/ 389838 h 947"/>
                <a:gd name="T44" fmla="*/ 2264047 w 952"/>
                <a:gd name="T45" fmla="*/ 299509 h 947"/>
                <a:gd name="T46" fmla="*/ 2309581 w 952"/>
                <a:gd name="T47" fmla="*/ 223444 h 947"/>
                <a:gd name="T48" fmla="*/ 2342467 w 952"/>
                <a:gd name="T49" fmla="*/ 156886 h 947"/>
                <a:gd name="T50" fmla="*/ 2367763 w 952"/>
                <a:gd name="T51" fmla="*/ 99836 h 947"/>
                <a:gd name="T52" fmla="*/ 2388001 w 952"/>
                <a:gd name="T53" fmla="*/ 57049 h 947"/>
                <a:gd name="T54" fmla="*/ 2400649 w 952"/>
                <a:gd name="T55" fmla="*/ 28525 h 947"/>
                <a:gd name="T56" fmla="*/ 2408238 w 952"/>
                <a:gd name="T57" fmla="*/ 4754 h 947"/>
                <a:gd name="T58" fmla="*/ 2408238 w 952"/>
                <a:gd name="T59" fmla="*/ 0 h 947"/>
                <a:gd name="T60" fmla="*/ 2408238 w 952"/>
                <a:gd name="T61" fmla="*/ 9508 h 947"/>
                <a:gd name="T62" fmla="*/ 2403179 w 952"/>
                <a:gd name="T63" fmla="*/ 40410 h 947"/>
                <a:gd name="T64" fmla="*/ 2398119 w 952"/>
                <a:gd name="T65" fmla="*/ 85574 h 947"/>
                <a:gd name="T66" fmla="*/ 2382941 w 952"/>
                <a:gd name="T67" fmla="*/ 147378 h 947"/>
                <a:gd name="T68" fmla="*/ 2367763 w 952"/>
                <a:gd name="T69" fmla="*/ 221067 h 947"/>
                <a:gd name="T70" fmla="*/ 2344996 w 952"/>
                <a:gd name="T71" fmla="*/ 309018 h 947"/>
                <a:gd name="T72" fmla="*/ 2312111 w 952"/>
                <a:gd name="T73" fmla="*/ 408854 h 947"/>
                <a:gd name="T74" fmla="*/ 2274166 w 952"/>
                <a:gd name="T75" fmla="*/ 515822 h 947"/>
                <a:gd name="T76" fmla="*/ 2228632 w 952"/>
                <a:gd name="T77" fmla="*/ 627544 h 947"/>
                <a:gd name="T78" fmla="*/ 2167920 w 952"/>
                <a:gd name="T79" fmla="*/ 748774 h 947"/>
                <a:gd name="T80" fmla="*/ 2099619 w 952"/>
                <a:gd name="T81" fmla="*/ 874758 h 947"/>
                <a:gd name="T82" fmla="*/ 2018670 w 952"/>
                <a:gd name="T83" fmla="*/ 1000742 h 947"/>
                <a:gd name="T84" fmla="*/ 1927602 w 952"/>
                <a:gd name="T85" fmla="*/ 1129103 h 947"/>
                <a:gd name="T86" fmla="*/ 1818827 w 952"/>
                <a:gd name="T87" fmla="*/ 1257465 h 947"/>
                <a:gd name="T88" fmla="*/ 1697403 w 952"/>
                <a:gd name="T89" fmla="*/ 1383449 h 947"/>
                <a:gd name="T90" fmla="*/ 1550683 w 952"/>
                <a:gd name="T91" fmla="*/ 1514187 h 947"/>
                <a:gd name="T92" fmla="*/ 1403963 w 952"/>
                <a:gd name="T93" fmla="*/ 1628286 h 947"/>
                <a:gd name="T94" fmla="*/ 1264831 w 952"/>
                <a:gd name="T95" fmla="*/ 1725745 h 947"/>
                <a:gd name="T96" fmla="*/ 1130759 w 952"/>
                <a:gd name="T97" fmla="*/ 1808942 h 947"/>
                <a:gd name="T98" fmla="*/ 1001746 w 952"/>
                <a:gd name="T99" fmla="*/ 1877877 h 947"/>
                <a:gd name="T100" fmla="*/ 885382 w 952"/>
                <a:gd name="T101" fmla="*/ 1932549 h 947"/>
                <a:gd name="T102" fmla="*/ 776606 w 952"/>
                <a:gd name="T103" fmla="*/ 1975336 h 947"/>
                <a:gd name="T104" fmla="*/ 683009 w 952"/>
                <a:gd name="T105" fmla="*/ 2008615 h 947"/>
                <a:gd name="T106" fmla="*/ 602060 w 952"/>
                <a:gd name="T107" fmla="*/ 2032386 h 947"/>
                <a:gd name="T108" fmla="*/ 536288 w 952"/>
                <a:gd name="T109" fmla="*/ 2049025 h 947"/>
                <a:gd name="T110" fmla="*/ 485695 w 952"/>
                <a:gd name="T111" fmla="*/ 2058533 h 947"/>
                <a:gd name="T112" fmla="*/ 457869 w 952"/>
                <a:gd name="T113" fmla="*/ 2063287 h 947"/>
                <a:gd name="T114" fmla="*/ 445221 w 952"/>
                <a:gd name="T115" fmla="*/ 2063287 h 947"/>
                <a:gd name="T116" fmla="*/ 422454 w 952"/>
                <a:gd name="T117" fmla="*/ 2251075 h 947"/>
                <a:gd name="T118" fmla="*/ 0 w 952"/>
                <a:gd name="T119" fmla="*/ 1797057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2"/>
                <a:gd name="T181" fmla="*/ 0 h 947"/>
                <a:gd name="T182" fmla="*/ 952 w 952"/>
                <a:gd name="T183" fmla="*/ 947 h 94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solidFill>
              <a:schemeClr val="accent6">
                <a:lumMod val="40000"/>
                <a:lumOff val="60000"/>
              </a:schemeClr>
            </a:solidFill>
            <a:ln w="0">
              <a:noFill/>
              <a:round/>
              <a:headEnd/>
              <a:tailEnd/>
            </a:ln>
            <a:effectLst>
              <a:outerShdw dist="107763" dir="2700000" algn="ctr" rotWithShape="0">
                <a:srgbClr val="080808">
                  <a:alpha val="50000"/>
                </a:srgbClr>
              </a:outerShdw>
            </a:effectLst>
          </p:spPr>
          <p:txBody>
            <a:bodyPr/>
            <a:lstStyle/>
            <a:p>
              <a:pPr>
                <a:defRPr/>
              </a:pPr>
              <a:endParaRPr lang="zh-CN" altLang="en-US">
                <a:latin typeface="华文中宋" pitchFamily="2" charset="-122"/>
                <a:ea typeface="华文中宋" pitchFamily="2" charset="-122"/>
              </a:endParaRPr>
            </a:p>
          </p:txBody>
        </p:sp>
        <p:sp>
          <p:nvSpPr>
            <p:cNvPr id="6153" name="Text Box 43"/>
            <p:cNvSpPr txBox="1">
              <a:spLocks noChangeArrowheads="1"/>
            </p:cNvSpPr>
            <p:nvPr/>
          </p:nvSpPr>
          <p:spPr bwMode="auto">
            <a:xfrm>
              <a:off x="6589713" y="5545137"/>
              <a:ext cx="1182687" cy="366713"/>
            </a:xfrm>
            <a:prstGeom prst="rect">
              <a:avLst/>
            </a:prstGeom>
            <a:noFill/>
            <a:ln w="9525">
              <a:noFill/>
              <a:miter lim="800000"/>
              <a:headEnd/>
              <a:tailEnd/>
            </a:ln>
          </p:spPr>
          <p:txBody>
            <a:bodyPr>
              <a:spAutoFit/>
            </a:bodyPr>
            <a:lstStyle/>
            <a:p>
              <a:pPr>
                <a:spcBef>
                  <a:spcPct val="50000"/>
                </a:spcBef>
              </a:pPr>
              <a:r>
                <a:rPr lang="zh-CN" altLang="en-US">
                  <a:latin typeface="华文中宋" pitchFamily="2" charset="-122"/>
                  <a:ea typeface="华文中宋" pitchFamily="2" charset="-122"/>
                </a:rPr>
                <a:t>付款</a:t>
              </a:r>
            </a:p>
          </p:txBody>
        </p:sp>
        <p:sp>
          <p:nvSpPr>
            <p:cNvPr id="6154" name="Text Box 46"/>
            <p:cNvSpPr txBox="1">
              <a:spLocks noChangeArrowheads="1"/>
            </p:cNvSpPr>
            <p:nvPr/>
          </p:nvSpPr>
          <p:spPr bwMode="auto">
            <a:xfrm>
              <a:off x="6597650" y="4805362"/>
              <a:ext cx="1584325" cy="366713"/>
            </a:xfrm>
            <a:prstGeom prst="rect">
              <a:avLst/>
            </a:prstGeom>
            <a:noFill/>
            <a:ln w="9525">
              <a:noFill/>
              <a:miter lim="800000"/>
              <a:headEnd/>
              <a:tailEnd/>
            </a:ln>
          </p:spPr>
          <p:txBody>
            <a:bodyPr>
              <a:spAutoFit/>
            </a:bodyPr>
            <a:lstStyle/>
            <a:p>
              <a:pPr>
                <a:spcBef>
                  <a:spcPct val="50000"/>
                </a:spcBef>
              </a:pPr>
              <a:r>
                <a:rPr lang="zh-CN" altLang="en-US">
                  <a:latin typeface="华文中宋" pitchFamily="2" charset="-122"/>
                  <a:ea typeface="华文中宋" pitchFamily="2" charset="-122"/>
                </a:rPr>
                <a:t>结算</a:t>
              </a:r>
            </a:p>
          </p:txBody>
        </p:sp>
        <p:sp>
          <p:nvSpPr>
            <p:cNvPr id="6155" name="Text Box 47"/>
            <p:cNvSpPr txBox="1">
              <a:spLocks noChangeArrowheads="1"/>
            </p:cNvSpPr>
            <p:nvPr/>
          </p:nvSpPr>
          <p:spPr bwMode="auto">
            <a:xfrm>
              <a:off x="6599238" y="5157787"/>
              <a:ext cx="2087562" cy="369332"/>
            </a:xfrm>
            <a:prstGeom prst="rect">
              <a:avLst/>
            </a:prstGeom>
            <a:noFill/>
            <a:ln w="9525">
              <a:noFill/>
              <a:miter lim="800000"/>
              <a:headEnd/>
              <a:tailEnd/>
            </a:ln>
          </p:spPr>
          <p:txBody>
            <a:bodyPr>
              <a:spAutoFit/>
            </a:bodyPr>
            <a:lstStyle/>
            <a:p>
              <a:pPr>
                <a:spcBef>
                  <a:spcPct val="50000"/>
                </a:spcBef>
              </a:pPr>
              <a:r>
                <a:rPr lang="zh-CN" altLang="en-US">
                  <a:latin typeface="华文中宋" pitchFamily="2" charset="-122"/>
                  <a:ea typeface="华文中宋" pitchFamily="2" charset="-122"/>
                </a:rPr>
                <a:t>提供商品或服务</a:t>
              </a:r>
            </a:p>
          </p:txBody>
        </p:sp>
        <p:sp>
          <p:nvSpPr>
            <p:cNvPr id="6156" name="Rectangle 54"/>
            <p:cNvSpPr>
              <a:spLocks noChangeArrowheads="1"/>
            </p:cNvSpPr>
            <p:nvPr/>
          </p:nvSpPr>
          <p:spPr bwMode="auto">
            <a:xfrm>
              <a:off x="6310313" y="5262562"/>
              <a:ext cx="214312" cy="214313"/>
            </a:xfrm>
            <a:prstGeom prst="rect">
              <a:avLst/>
            </a:prstGeom>
            <a:solidFill>
              <a:schemeClr val="hlink"/>
            </a:solidFill>
            <a:ln w="9525">
              <a:noFill/>
              <a:miter lim="800000"/>
              <a:headEnd/>
              <a:tailEnd/>
            </a:ln>
          </p:spPr>
          <p:txBody>
            <a:bodyPr wrap="none" anchor="ctr"/>
            <a:lstStyle/>
            <a:p>
              <a:endParaRPr lang="zh-CN" altLang="zh-CN">
                <a:latin typeface="华文中宋" pitchFamily="2" charset="-122"/>
                <a:ea typeface="华文中宋" pitchFamily="2" charset="-122"/>
              </a:endParaRPr>
            </a:p>
          </p:txBody>
        </p:sp>
        <p:sp>
          <p:nvSpPr>
            <p:cNvPr id="6157" name="Rectangle 55"/>
            <p:cNvSpPr>
              <a:spLocks noChangeArrowheads="1"/>
            </p:cNvSpPr>
            <p:nvPr/>
          </p:nvSpPr>
          <p:spPr bwMode="auto">
            <a:xfrm>
              <a:off x="6310313" y="4902200"/>
              <a:ext cx="214312" cy="214312"/>
            </a:xfrm>
            <a:prstGeom prst="rect">
              <a:avLst/>
            </a:prstGeom>
            <a:solidFill>
              <a:srgbClr val="FF9021"/>
            </a:solidFill>
            <a:ln w="9525">
              <a:noFill/>
              <a:miter lim="800000"/>
              <a:headEnd/>
              <a:tailEnd/>
            </a:ln>
          </p:spPr>
          <p:txBody>
            <a:bodyPr wrap="none" anchor="ctr"/>
            <a:lstStyle/>
            <a:p>
              <a:endParaRPr lang="zh-CN" altLang="zh-CN">
                <a:latin typeface="华文中宋" pitchFamily="2" charset="-122"/>
                <a:ea typeface="华文中宋" pitchFamily="2" charset="-122"/>
              </a:endParaRPr>
            </a:p>
          </p:txBody>
        </p:sp>
        <p:sp>
          <p:nvSpPr>
            <p:cNvPr id="47" name="Rectangle 56"/>
            <p:cNvSpPr>
              <a:spLocks noChangeArrowheads="1"/>
            </p:cNvSpPr>
            <p:nvPr/>
          </p:nvSpPr>
          <p:spPr bwMode="auto">
            <a:xfrm>
              <a:off x="6311900" y="5622925"/>
              <a:ext cx="214313" cy="214313"/>
            </a:xfrm>
            <a:prstGeom prst="rect">
              <a:avLst/>
            </a:prstGeom>
            <a:solidFill>
              <a:schemeClr val="accent6">
                <a:lumMod val="40000"/>
                <a:lumOff val="60000"/>
              </a:schemeClr>
            </a:solidFill>
            <a:ln w="9525">
              <a:noFill/>
              <a:miter lim="800000"/>
              <a:headEnd/>
              <a:tailEnd/>
            </a:ln>
          </p:spPr>
          <p:txBody>
            <a:bodyPr wrap="none" anchor="ctr"/>
            <a:lstStyle/>
            <a:p>
              <a:pPr>
                <a:defRPr/>
              </a:pPr>
              <a:endParaRPr lang="zh-CN" altLang="zh-CN">
                <a:latin typeface="华文中宋" pitchFamily="2" charset="-122"/>
                <a:ea typeface="华文中宋" pitchFamily="2" charset="-122"/>
              </a:endParaRPr>
            </a:p>
          </p:txBody>
        </p:sp>
      </p:grpSp>
      <p:sp>
        <p:nvSpPr>
          <p:cNvPr id="6150" name="Text Box 65"/>
          <p:cNvSpPr txBox="1">
            <a:spLocks noChangeArrowheads="1"/>
          </p:cNvSpPr>
          <p:nvPr/>
        </p:nvSpPr>
        <p:spPr bwMode="auto">
          <a:xfrm>
            <a:off x="457200" y="1843088"/>
            <a:ext cx="7956550" cy="366712"/>
          </a:xfrm>
          <a:prstGeom prst="rect">
            <a:avLst/>
          </a:prstGeom>
          <a:noFill/>
          <a:ln w="9525">
            <a:noFill/>
            <a:miter lim="800000"/>
            <a:headEnd/>
            <a:tailEnd/>
          </a:ln>
        </p:spPr>
        <p:txBody>
          <a:bodyPr>
            <a:spAutoFit/>
          </a:bodyPr>
          <a:lstStyle/>
          <a:p>
            <a:pPr>
              <a:spcBef>
                <a:spcPct val="50000"/>
              </a:spcBef>
              <a:buFontTx/>
              <a:buBlip>
                <a:blip r:embed="rId4"/>
              </a:buBlip>
            </a:pP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覆盖</a:t>
            </a:r>
            <a:r>
              <a:rPr lang="en-US" altLang="zh-CN" dirty="0">
                <a:latin typeface="华文中宋" pitchFamily="2" charset="-122"/>
                <a:ea typeface="华文中宋" pitchFamily="2" charset="-122"/>
              </a:rPr>
              <a:t>B2B</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B2C</a:t>
            </a:r>
            <a:r>
              <a:rPr lang="zh-CN" altLang="en-US" dirty="0">
                <a:latin typeface="华文中宋" pitchFamily="2" charset="-122"/>
                <a:ea typeface="华文中宋" pitchFamily="2" charset="-122"/>
              </a:rPr>
              <a:t>以及</a:t>
            </a:r>
            <a:r>
              <a:rPr lang="en-US" altLang="zh-CN" dirty="0">
                <a:latin typeface="华文中宋" pitchFamily="2" charset="-122"/>
                <a:ea typeface="华文中宋" pitchFamily="2" charset="-122"/>
              </a:rPr>
              <a:t>C2C</a:t>
            </a:r>
            <a:r>
              <a:rPr lang="zh-CN" altLang="en-US" dirty="0">
                <a:latin typeface="华文中宋" pitchFamily="2" charset="-122"/>
                <a:ea typeface="华文中宋" pitchFamily="2" charset="-122"/>
              </a:rPr>
              <a:t>各个领域的支付应用。</a:t>
            </a:r>
          </a:p>
        </p:txBody>
      </p:sp>
      <p:grpSp>
        <p:nvGrpSpPr>
          <p:cNvPr id="31" name="组合 30"/>
          <p:cNvGrpSpPr/>
          <p:nvPr/>
        </p:nvGrpSpPr>
        <p:grpSpPr>
          <a:xfrm>
            <a:off x="0" y="571480"/>
            <a:ext cx="4857752" cy="642942"/>
            <a:chOff x="0" y="571480"/>
            <a:chExt cx="4857752" cy="642942"/>
          </a:xfrm>
        </p:grpSpPr>
        <p:sp>
          <p:nvSpPr>
            <p:cNvPr id="32" name="矩形 31"/>
            <p:cNvSpPr/>
            <p:nvPr/>
          </p:nvSpPr>
          <p:spPr>
            <a:xfrm>
              <a:off x="1000100" y="571480"/>
              <a:ext cx="3833101" cy="523220"/>
            </a:xfrm>
            <a:prstGeom prst="rect">
              <a:avLst/>
            </a:prstGeom>
          </p:spPr>
          <p:txBody>
            <a:bodyPr wrap="none">
              <a:spAutoFit/>
            </a:bodyPr>
            <a:lstStyle/>
            <a:p>
              <a:r>
                <a:rPr lang="zh-CN" altLang="en-US" sz="2800" b="1" dirty="0" smtClean="0">
                  <a:latin typeface="微软雅黑" pitchFamily="34" charset="-122"/>
                  <a:ea typeface="微软雅黑" pitchFamily="34" charset="-122"/>
                </a:rPr>
                <a:t>易生支付产品</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网关</a:t>
              </a:r>
              <a:endParaRPr lang="zh-CN" altLang="en-US" sz="2800" b="1" dirty="0">
                <a:latin typeface="微软雅黑" pitchFamily="34" charset="-122"/>
                <a:ea typeface="微软雅黑" pitchFamily="34" charset="-122"/>
              </a:endParaRPr>
            </a:p>
          </p:txBody>
        </p:sp>
        <p:sp>
          <p:nvSpPr>
            <p:cNvPr id="33" name="矩形 32"/>
            <p:cNvSpPr/>
            <p:nvPr/>
          </p:nvSpPr>
          <p:spPr>
            <a:xfrm>
              <a:off x="0" y="1142984"/>
              <a:ext cx="485775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716</TotalTime>
  <Words>2464</Words>
  <Application>Microsoft Office PowerPoint</Application>
  <PresentationFormat>全屏显示(4:3)</PresentationFormat>
  <Paragraphs>261</Paragraphs>
  <Slides>37</Slides>
  <Notes>2</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Microsoft</dc:creator>
  <cp:lastModifiedBy>Microsoft</cp:lastModifiedBy>
  <cp:revision>89</cp:revision>
  <dcterms:created xsi:type="dcterms:W3CDTF">2012-03-26T03:29:48Z</dcterms:created>
  <dcterms:modified xsi:type="dcterms:W3CDTF">2012-04-23T07:23:42Z</dcterms:modified>
</cp:coreProperties>
</file>